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fif" ContentType="image/jpeg"/>
  <Default Extension="jpeg" ContentType="image/jpeg"/>
  <Default Extension="jpg" ContentType="image/jpeg"/>
  <Default Extension="m4v" ContentType="video/mp4"/>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Lst>
  <p:notesMasterIdLst>
    <p:notesMasterId r:id="rId35"/>
  </p:notesMasterIdLst>
  <p:sldIdLst>
    <p:sldId id="268" r:id="rId4"/>
    <p:sldId id="1498" r:id="rId5"/>
    <p:sldId id="265" r:id="rId6"/>
    <p:sldId id="1485" r:id="rId7"/>
    <p:sldId id="1493" r:id="rId8"/>
    <p:sldId id="1442" r:id="rId9"/>
    <p:sldId id="258" r:id="rId10"/>
    <p:sldId id="1481" r:id="rId11"/>
    <p:sldId id="266" r:id="rId12"/>
    <p:sldId id="267" r:id="rId13"/>
    <p:sldId id="1496" r:id="rId14"/>
    <p:sldId id="1497" r:id="rId15"/>
    <p:sldId id="1499" r:id="rId16"/>
    <p:sldId id="1449" r:id="rId17"/>
    <p:sldId id="1436" r:id="rId18"/>
    <p:sldId id="1393" r:id="rId19"/>
    <p:sldId id="1471" r:id="rId20"/>
    <p:sldId id="1504" r:id="rId21"/>
    <p:sldId id="1502" r:id="rId22"/>
    <p:sldId id="1503" r:id="rId23"/>
    <p:sldId id="1494" r:id="rId24"/>
    <p:sldId id="1470" r:id="rId25"/>
    <p:sldId id="1451" r:id="rId26"/>
    <p:sldId id="1373" r:id="rId27"/>
    <p:sldId id="1448" r:id="rId28"/>
    <p:sldId id="1474" r:id="rId29"/>
    <p:sldId id="1402" r:id="rId30"/>
    <p:sldId id="1500" r:id="rId31"/>
    <p:sldId id="1469" r:id="rId32"/>
    <p:sldId id="1464" r:id="rId33"/>
    <p:sldId id="1372" r:id="rId34"/>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huda Bock" initials="YB" lastIdx="23" clrIdx="0">
    <p:extLst>
      <p:ext uri="{19B8F6BF-5375-455C-9EA6-DF929625EA0E}">
        <p15:presenceInfo xmlns:p15="http://schemas.microsoft.com/office/powerpoint/2012/main" userId="Yehuda Bock" providerId="None"/>
      </p:ext>
    </p:extLst>
  </p:cmAuthor>
  <p:cmAuthor id="2" name="Yehuda Bock" initials="YB [2]" lastIdx="1" clrIdx="1">
    <p:extLst>
      <p:ext uri="{19B8F6BF-5375-455C-9EA6-DF929625EA0E}">
        <p15:presenceInfo xmlns:p15="http://schemas.microsoft.com/office/powerpoint/2012/main" userId="bf98429dcab3edd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49" autoAdjust="0"/>
    <p:restoredTop sz="85185" autoAdjust="0"/>
  </p:normalViewPr>
  <p:slideViewPr>
    <p:cSldViewPr snapToGrid="0">
      <p:cViewPr varScale="1">
        <p:scale>
          <a:sx n="70" d="100"/>
          <a:sy n="70" d="100"/>
        </p:scale>
        <p:origin x="586" y="48"/>
      </p:cViewPr>
      <p:guideLst/>
    </p:cSldViewPr>
  </p:slideViewPr>
  <p:outlineViewPr>
    <p:cViewPr>
      <p:scale>
        <a:sx n="33" d="100"/>
        <a:sy n="33" d="100"/>
      </p:scale>
      <p:origin x="0" y="0"/>
    </p:cViewPr>
  </p:outlineViewPr>
  <p:notesTextViewPr>
    <p:cViewPr>
      <p:scale>
        <a:sx n="115" d="100"/>
        <a:sy n="115" d="100"/>
      </p:scale>
      <p:origin x="0" y="0"/>
    </p:cViewPr>
  </p:notesTextViewPr>
  <p:sorterViewPr>
    <p:cViewPr varScale="1">
      <p:scale>
        <a:sx n="1" d="1"/>
        <a:sy n="1" d="1"/>
      </p:scale>
      <p:origin x="0" y="-6024"/>
    </p:cViewPr>
  </p:sorterViewPr>
  <p:notesViewPr>
    <p:cSldViewPr snapToGrid="0">
      <p:cViewPr varScale="1">
        <p:scale>
          <a:sx n="67" d="100"/>
          <a:sy n="67" d="100"/>
        </p:scale>
        <p:origin x="2122" y="5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F1E79F4D-567C-4AA9-A21C-1120EBFAB697}" type="datetimeFigureOut">
              <a:rPr lang="en-US" smtClean="0"/>
              <a:t>1/9/2024</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2DE6E474-DEAC-4710-BD7E-8959DEC9BE8E}" type="slidenum">
              <a:rPr lang="en-US" smtClean="0"/>
              <a:t>‹#›</a:t>
            </a:fld>
            <a:endParaRPr lang="en-US" dirty="0"/>
          </a:p>
        </p:txBody>
      </p:sp>
    </p:spTree>
    <p:extLst>
      <p:ext uri="{BB962C8B-B14F-4D97-AF65-F5344CB8AC3E}">
        <p14:creationId xmlns:p14="http://schemas.microsoft.com/office/powerpoint/2010/main" val="1429974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sz="1600" b="1" dirty="0"/>
          </a:p>
        </p:txBody>
      </p:sp>
      <p:sp>
        <p:nvSpPr>
          <p:cNvPr id="4" name="Slide Number Placeholder 3"/>
          <p:cNvSpPr>
            <a:spLocks noGrp="1"/>
          </p:cNvSpPr>
          <p:nvPr>
            <p:ph type="sldNum" sz="quarter" idx="5"/>
          </p:nvPr>
        </p:nvSpPr>
        <p:spPr/>
        <p:txBody>
          <a:bodyPr/>
          <a:lstStyle/>
          <a:p>
            <a:fld id="{2DE6E474-DEAC-4710-BD7E-8959DEC9BE8E}" type="slidenum">
              <a:rPr lang="en-US" smtClean="0"/>
              <a:t>1</a:t>
            </a:fld>
            <a:endParaRPr lang="en-US" dirty="0"/>
          </a:p>
        </p:txBody>
      </p:sp>
    </p:spTree>
    <p:extLst>
      <p:ext uri="{BB962C8B-B14F-4D97-AF65-F5344CB8AC3E}">
        <p14:creationId xmlns:p14="http://schemas.microsoft.com/office/powerpoint/2010/main" val="2497438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CSRS contains many components requiring geodetic expertise</a:t>
            </a:r>
          </a:p>
          <a:p>
            <a:endParaRPr lang="en-US" dirty="0"/>
          </a:p>
        </p:txBody>
      </p:sp>
      <p:sp>
        <p:nvSpPr>
          <p:cNvPr id="4" name="Slide Number Placeholder 3"/>
          <p:cNvSpPr>
            <a:spLocks noGrp="1"/>
          </p:cNvSpPr>
          <p:nvPr>
            <p:ph type="sldNum" sz="quarter" idx="5"/>
          </p:nvPr>
        </p:nvSpPr>
        <p:spPr/>
        <p:txBody>
          <a:bodyPr/>
          <a:lstStyle/>
          <a:p>
            <a:fld id="{2DE6E474-DEAC-4710-BD7E-8959DEC9BE8E}" type="slidenum">
              <a:rPr lang="en-US" smtClean="0"/>
              <a:t>17</a:t>
            </a:fld>
            <a:endParaRPr lang="en-US" dirty="0"/>
          </a:p>
        </p:txBody>
      </p:sp>
    </p:spTree>
    <p:extLst>
      <p:ext uri="{BB962C8B-B14F-4D97-AF65-F5344CB8AC3E}">
        <p14:creationId xmlns:p14="http://schemas.microsoft.com/office/powerpoint/2010/main" val="2180345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Cambria" panose="02040503050406030204" pitchFamily="18" charset="0"/>
              </a:rPr>
              <a:t>Weekly grids of the combined displacement time series (in ITRF2014) show the effects of steady-state motions and transients (here at 2021-08-20 with respect to 2010-01-01). Misfits grids indicate the differences between the interpolated and observed displacements at the GNSS stations. 50 km circles drawn around GNSS stations.</a:t>
            </a:r>
            <a:endParaRPr lang="en-US" sz="1200" dirty="0"/>
          </a:p>
          <a:p>
            <a:endParaRPr lang="en-US" dirty="0"/>
          </a:p>
        </p:txBody>
      </p:sp>
      <p:sp>
        <p:nvSpPr>
          <p:cNvPr id="4" name="Slide Number Placeholder 3"/>
          <p:cNvSpPr>
            <a:spLocks noGrp="1"/>
          </p:cNvSpPr>
          <p:nvPr>
            <p:ph type="sldNum" sz="quarter" idx="5"/>
          </p:nvPr>
        </p:nvSpPr>
        <p:spPr/>
        <p:txBody>
          <a:bodyPr/>
          <a:lstStyle/>
          <a:p>
            <a:fld id="{2DE6E474-DEAC-4710-BD7E-8959DEC9BE8E}" type="slidenum">
              <a:rPr lang="en-US" smtClean="0"/>
              <a:t>23</a:t>
            </a:fld>
            <a:endParaRPr lang="en-US" dirty="0"/>
          </a:p>
        </p:txBody>
      </p:sp>
    </p:spTree>
    <p:extLst>
      <p:ext uri="{BB962C8B-B14F-4D97-AF65-F5344CB8AC3E}">
        <p14:creationId xmlns:p14="http://schemas.microsoft.com/office/powerpoint/2010/main" val="2161385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1" dirty="0"/>
          </a:p>
        </p:txBody>
      </p:sp>
      <p:sp>
        <p:nvSpPr>
          <p:cNvPr id="4" name="Slide Number Placeholder 3"/>
          <p:cNvSpPr>
            <a:spLocks noGrp="1"/>
          </p:cNvSpPr>
          <p:nvPr>
            <p:ph type="sldNum" sz="quarter" idx="5"/>
          </p:nvPr>
        </p:nvSpPr>
        <p:spPr/>
        <p:txBody>
          <a:bodyPr/>
          <a:lstStyle/>
          <a:p>
            <a:fld id="{2DE6E474-DEAC-4710-BD7E-8959DEC9BE8E}" type="slidenum">
              <a:rPr lang="en-US" smtClean="0"/>
              <a:t>24</a:t>
            </a:fld>
            <a:endParaRPr lang="en-US" dirty="0"/>
          </a:p>
        </p:txBody>
      </p:sp>
    </p:spTree>
    <p:extLst>
      <p:ext uri="{BB962C8B-B14F-4D97-AF65-F5344CB8AC3E}">
        <p14:creationId xmlns:p14="http://schemas.microsoft.com/office/powerpoint/2010/main" val="610654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a:effectLst/>
              <a:latin typeface="Times New Roman" panose="02020603050405020304" pitchFamily="18"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689A79-4A96-4BF2-9ECD-4B046A70F2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21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Area of subsidence in San Joaquin Valley. Our weekly displacement time series at GNSS station P056 shows significant changes in subsidence rate over the period 2006 to 2022, for a total of 3.3 feet that reflects periods of drought and increased groundwater use. On the upper right is the InSAR time series at that location for a shorter period of 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Point out DWR stations for better InSAR integration.</a:t>
            </a:r>
          </a:p>
          <a:p>
            <a:endParaRPr lang="en-US" dirty="0"/>
          </a:p>
        </p:txBody>
      </p:sp>
      <p:sp>
        <p:nvSpPr>
          <p:cNvPr id="4" name="Slide Number Placeholder 3"/>
          <p:cNvSpPr>
            <a:spLocks noGrp="1"/>
          </p:cNvSpPr>
          <p:nvPr>
            <p:ph type="sldNum" sz="quarter" idx="5"/>
          </p:nvPr>
        </p:nvSpPr>
        <p:spPr/>
        <p:txBody>
          <a:bodyPr/>
          <a:lstStyle/>
          <a:p>
            <a:fld id="{85689A79-4A96-4BF2-9ECD-4B046A70F2B4}" type="slidenum">
              <a:rPr lang="en-US" smtClean="0"/>
              <a:t>27</a:t>
            </a:fld>
            <a:endParaRPr lang="en-US" dirty="0"/>
          </a:p>
        </p:txBody>
      </p:sp>
    </p:spTree>
    <p:extLst>
      <p:ext uri="{BB962C8B-B14F-4D97-AF65-F5344CB8AC3E}">
        <p14:creationId xmlns:p14="http://schemas.microsoft.com/office/powerpoint/2010/main" val="2848002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The addition of pressure gauges on the seafloor can help separate dynamic ocean topography (DOT) from normal tidal response</a:t>
            </a:r>
            <a:endParaRPr lang="en-US" dirty="0"/>
          </a:p>
        </p:txBody>
      </p:sp>
      <p:sp>
        <p:nvSpPr>
          <p:cNvPr id="4" name="Slide Number Placeholder 3"/>
          <p:cNvSpPr>
            <a:spLocks noGrp="1"/>
          </p:cNvSpPr>
          <p:nvPr>
            <p:ph type="sldNum" sz="quarter" idx="5"/>
          </p:nvPr>
        </p:nvSpPr>
        <p:spPr/>
        <p:txBody>
          <a:bodyPr/>
          <a:lstStyle/>
          <a:p>
            <a:fld id="{2DE6E474-DEAC-4710-BD7E-8959DEC9BE8E}" type="slidenum">
              <a:rPr lang="en-US" smtClean="0"/>
              <a:t>30</a:t>
            </a:fld>
            <a:endParaRPr lang="en-US" dirty="0"/>
          </a:p>
        </p:txBody>
      </p:sp>
    </p:spTree>
    <p:extLst>
      <p:ext uri="{BB962C8B-B14F-4D97-AF65-F5344CB8AC3E}">
        <p14:creationId xmlns:p14="http://schemas.microsoft.com/office/powerpoint/2010/main" val="3654394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US" sz="1600" b="1" dirty="0"/>
          </a:p>
        </p:txBody>
      </p:sp>
      <p:sp>
        <p:nvSpPr>
          <p:cNvPr id="4" name="Slide Number Placeholder 3"/>
          <p:cNvSpPr>
            <a:spLocks noGrp="1"/>
          </p:cNvSpPr>
          <p:nvPr>
            <p:ph type="sldNum" sz="quarter" idx="5"/>
          </p:nvPr>
        </p:nvSpPr>
        <p:spPr/>
        <p:txBody>
          <a:bodyPr/>
          <a:lstStyle/>
          <a:p>
            <a:fld id="{2DE6E474-DEAC-4710-BD7E-8959DEC9BE8E}" type="slidenum">
              <a:rPr lang="en-US" smtClean="0"/>
              <a:t>31</a:t>
            </a:fld>
            <a:endParaRPr lang="en-US" dirty="0"/>
          </a:p>
        </p:txBody>
      </p:sp>
    </p:spTree>
    <p:extLst>
      <p:ext uri="{BB962C8B-B14F-4D97-AF65-F5344CB8AC3E}">
        <p14:creationId xmlns:p14="http://schemas.microsoft.com/office/powerpoint/2010/main" val="1663916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BSc Geodetic and Civil Engineering – Technion, Israel Institute of Technology 1977</a:t>
            </a:r>
          </a:p>
          <a:p>
            <a:r>
              <a:rPr lang="en-US" dirty="0"/>
              <a:t>PhD Department of Geodetic Science – The Ohio State University 1982</a:t>
            </a:r>
          </a:p>
          <a:p>
            <a:r>
              <a:rPr lang="en-US" dirty="0"/>
              <a:t>Postdoc @ MIT and AGL; Researcher @ MIT</a:t>
            </a:r>
          </a:p>
          <a:p>
            <a:r>
              <a:rPr lang="en-US" dirty="0"/>
              <a:t>Researcher @ SIO since 1989 – </a:t>
            </a:r>
          </a:p>
          <a:p>
            <a:r>
              <a:rPr lang="en-US" dirty="0"/>
              <a:t>Taught GPS/GIS class to undergraduates</a:t>
            </a:r>
          </a:p>
          <a:p>
            <a:endParaRPr lang="en-US" dirty="0"/>
          </a:p>
          <a:p>
            <a:endParaRPr lang="en-US" dirty="0"/>
          </a:p>
        </p:txBody>
      </p:sp>
      <p:sp>
        <p:nvSpPr>
          <p:cNvPr id="4" name="Slide Number Placeholder 3"/>
          <p:cNvSpPr>
            <a:spLocks noGrp="1"/>
          </p:cNvSpPr>
          <p:nvPr>
            <p:ph type="sldNum" sz="quarter" idx="5"/>
          </p:nvPr>
        </p:nvSpPr>
        <p:spPr/>
        <p:txBody>
          <a:bodyPr/>
          <a:lstStyle/>
          <a:p>
            <a:fld id="{2DE6E474-DEAC-4710-BD7E-8959DEC9BE8E}" type="slidenum">
              <a:rPr lang="en-US" smtClean="0"/>
              <a:t>2</a:t>
            </a:fld>
            <a:endParaRPr lang="en-US" dirty="0"/>
          </a:p>
        </p:txBody>
      </p:sp>
    </p:spTree>
    <p:extLst>
      <p:ext uri="{BB962C8B-B14F-4D97-AF65-F5344CB8AC3E}">
        <p14:creationId xmlns:p14="http://schemas.microsoft.com/office/powerpoint/2010/main" val="2377270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Expect students to focus on one or more of these areas in their PhD research</a:t>
            </a:r>
          </a:p>
        </p:txBody>
      </p:sp>
      <p:sp>
        <p:nvSpPr>
          <p:cNvPr id="4" name="Slide Number Placeholder 3"/>
          <p:cNvSpPr>
            <a:spLocks noGrp="1"/>
          </p:cNvSpPr>
          <p:nvPr>
            <p:ph type="sldNum" sz="quarter" idx="5"/>
          </p:nvPr>
        </p:nvSpPr>
        <p:spPr/>
        <p:txBody>
          <a:bodyPr/>
          <a:lstStyle/>
          <a:p>
            <a:fld id="{2DE6E474-DEAC-4710-BD7E-8959DEC9BE8E}" type="slidenum">
              <a:rPr lang="en-US" smtClean="0"/>
              <a:t>6</a:t>
            </a:fld>
            <a:endParaRPr lang="en-US" dirty="0"/>
          </a:p>
        </p:txBody>
      </p:sp>
    </p:spTree>
    <p:extLst>
      <p:ext uri="{BB962C8B-B14F-4D97-AF65-F5344CB8AC3E}">
        <p14:creationId xmlns:p14="http://schemas.microsoft.com/office/powerpoint/2010/main" val="4140561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student applications; </a:t>
            </a:r>
          </a:p>
        </p:txBody>
      </p:sp>
      <p:sp>
        <p:nvSpPr>
          <p:cNvPr id="4" name="Slide Number Placeholder 3"/>
          <p:cNvSpPr>
            <a:spLocks noGrp="1"/>
          </p:cNvSpPr>
          <p:nvPr>
            <p:ph type="sldNum" sz="quarter" idx="5"/>
          </p:nvPr>
        </p:nvSpPr>
        <p:spPr/>
        <p:txBody>
          <a:bodyPr/>
          <a:lstStyle/>
          <a:p>
            <a:fld id="{2DE6E474-DEAC-4710-BD7E-8959DEC9BE8E}" type="slidenum">
              <a:rPr lang="en-US" smtClean="0"/>
              <a:t>7</a:t>
            </a:fld>
            <a:endParaRPr lang="en-US" dirty="0"/>
          </a:p>
        </p:txBody>
      </p:sp>
    </p:spTree>
    <p:extLst>
      <p:ext uri="{BB962C8B-B14F-4D97-AF65-F5344CB8AC3E}">
        <p14:creationId xmlns:p14="http://schemas.microsoft.com/office/powerpoint/2010/main" val="52296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to duplicate other educational efforts. Advice from existing programs</a:t>
            </a:r>
          </a:p>
        </p:txBody>
      </p:sp>
      <p:sp>
        <p:nvSpPr>
          <p:cNvPr id="4" name="Slide Number Placeholder 3"/>
          <p:cNvSpPr>
            <a:spLocks noGrp="1"/>
          </p:cNvSpPr>
          <p:nvPr>
            <p:ph type="sldNum" sz="quarter" idx="5"/>
          </p:nvPr>
        </p:nvSpPr>
        <p:spPr/>
        <p:txBody>
          <a:bodyPr/>
          <a:lstStyle/>
          <a:p>
            <a:fld id="{2DE6E474-DEAC-4710-BD7E-8959DEC9BE8E}" type="slidenum">
              <a:rPr lang="en-US" smtClean="0"/>
              <a:t>8</a:t>
            </a:fld>
            <a:endParaRPr lang="en-US" dirty="0"/>
          </a:p>
        </p:txBody>
      </p:sp>
    </p:spTree>
    <p:extLst>
      <p:ext uri="{BB962C8B-B14F-4D97-AF65-F5344CB8AC3E}">
        <p14:creationId xmlns:p14="http://schemas.microsoft.com/office/powerpoint/2010/main" val="2683136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Advice</a:t>
            </a:r>
          </a:p>
        </p:txBody>
      </p:sp>
      <p:sp>
        <p:nvSpPr>
          <p:cNvPr id="4" name="Slide Number Placeholder 3"/>
          <p:cNvSpPr>
            <a:spLocks noGrp="1"/>
          </p:cNvSpPr>
          <p:nvPr>
            <p:ph type="sldNum" sz="quarter" idx="5"/>
          </p:nvPr>
        </p:nvSpPr>
        <p:spPr/>
        <p:txBody>
          <a:bodyPr/>
          <a:lstStyle/>
          <a:p>
            <a:fld id="{2DE6E474-DEAC-4710-BD7E-8959DEC9BE8E}" type="slidenum">
              <a:rPr lang="en-US" smtClean="0"/>
              <a:t>12</a:t>
            </a:fld>
            <a:endParaRPr lang="en-US" dirty="0"/>
          </a:p>
        </p:txBody>
      </p:sp>
    </p:spTree>
    <p:extLst>
      <p:ext uri="{BB962C8B-B14F-4D97-AF65-F5344CB8AC3E}">
        <p14:creationId xmlns:p14="http://schemas.microsoft.com/office/powerpoint/2010/main" val="3103812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effectLst/>
              <a:latin typeface="Times New Roman" panose="02020603050405020304" pitchFamily="18"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85689A79-4A96-4BF2-9ECD-4B046A70F2B4}" type="slidenum">
              <a:rPr lang="en-US" smtClean="0"/>
              <a:t>14</a:t>
            </a:fld>
            <a:endParaRPr lang="en-US" dirty="0"/>
          </a:p>
        </p:txBody>
      </p:sp>
    </p:spTree>
    <p:extLst>
      <p:ext uri="{BB962C8B-B14F-4D97-AF65-F5344CB8AC3E}">
        <p14:creationId xmlns:p14="http://schemas.microsoft.com/office/powerpoint/2010/main" val="378391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 plots on the right are detrended – that is, the estimated velocities are subtracted from the data to make the </a:t>
            </a:r>
            <a:r>
              <a:rPr lang="en-US" sz="1400" u="sng" dirty="0"/>
              <a:t>transients and coseismic offsets </a:t>
            </a:r>
            <a:r>
              <a:rPr lang="en-US" sz="1400" dirty="0"/>
              <a:t>more apparent. Note that the artifacts (due to changes in GPS antenna in this case) have been removed. The transients include postseismic motions and some non-linear behavior between the three earthquakes. The root mean square error for each component reflects the precision of a single daily displacement, here 1 mm in the horizontal components and 3 mm in the vertical component over a 26-year period. The velocities have a precision of less than 0.1 mm/yr. These time series form the basis for the CSRS.</a:t>
            </a:r>
            <a:endParaRPr lang="en-US" sz="1400" dirty="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DE6E474-DEAC-4710-BD7E-8959DEC9BE8E}" type="slidenum">
              <a:rPr lang="en-US" smtClean="0"/>
              <a:t>15</a:t>
            </a:fld>
            <a:endParaRPr lang="en-US" dirty="0"/>
          </a:p>
        </p:txBody>
      </p:sp>
    </p:spTree>
    <p:extLst>
      <p:ext uri="{BB962C8B-B14F-4D97-AF65-F5344CB8AC3E}">
        <p14:creationId xmlns:p14="http://schemas.microsoft.com/office/powerpoint/2010/main" val="207706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6913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2DE6E474-DEAC-4710-BD7E-8959DEC9BE8E}" type="slidenum">
              <a:rPr lang="en-US" smtClean="0"/>
              <a:t>16</a:t>
            </a:fld>
            <a:endParaRPr lang="en-US" dirty="0"/>
          </a:p>
        </p:txBody>
      </p:sp>
    </p:spTree>
    <p:extLst>
      <p:ext uri="{BB962C8B-B14F-4D97-AF65-F5344CB8AC3E}">
        <p14:creationId xmlns:p14="http://schemas.microsoft.com/office/powerpoint/2010/main" val="201975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53DFD-1C5F-4A6E-9CFF-6008CE8F52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7AF7D0-76D1-4550-ACF9-D6BA499AF8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B3AC1-F56E-4A80-A0AB-B760902316D7}"/>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1BB3C1D6-7939-4131-8C86-8DE932593D5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5D99FA8-13F0-4DA2-BEE3-7D11AD8C4FE8}"/>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2919140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80152-CBAE-4219-B45B-699CAED688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79F255-5C17-4598-9D80-6277C43E22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E9C24A-0CD1-4F5A-84B6-F417AE664777}"/>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1C23412D-4174-4F3A-99AE-15C0C6E328A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02453A7-2D87-4EB0-9C5C-80282E45E32B}"/>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53812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CFFF6F-989D-4AC3-AF93-BA52FF9194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645650-26FA-4545-8456-51228315C4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549792-3779-4C28-B503-C636C302053E}"/>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07E17844-1486-4CBC-AFD8-3F1082D832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2BEAB03-4E9B-4D4E-B30F-310499FDCE87}"/>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416419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56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C00E9-5D73-427C-8024-77F26002BB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3A9742-1E9D-41BF-84C7-D373F89F34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603497-705C-4A26-9848-59332CEBE53F}"/>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36FED8E0-1086-4147-977C-C4A4D03367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F24B61E-B46D-4A7B-989D-09C33A358CFD}"/>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1790270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264D1-769E-45F5-AD8A-0A3E25EAF5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E2E5D5-0F6E-4B6C-82F3-357F76BA44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06CB89-A034-4488-8C1B-5AD7B0DED031}"/>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1E5ED0D3-B62E-4384-B6A1-783571135D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7A11670-0378-42F2-877F-2676B81C68BC}"/>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4061563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21C92-51B2-47B4-BFF6-AF9568EB96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C1F0B4-02E3-4DA6-989D-87B5C7EBF83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253ABB-FC4D-42D7-8435-C5B0B66DB53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4661E93-7F27-4C96-BB9C-2D689A4D4803}"/>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6" name="Footer Placeholder 5">
            <a:extLst>
              <a:ext uri="{FF2B5EF4-FFF2-40B4-BE49-F238E27FC236}">
                <a16:creationId xmlns:a16="http://schemas.microsoft.com/office/drawing/2014/main" id="{069646A0-F835-4CEE-9502-84C3C365B28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73CECD4-2AE5-4822-8A97-A38ECA5D33C4}"/>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625192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EFD1D-8078-4FA3-A939-09B5F591459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E40F49-7101-41DF-8162-1B88352283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02C153-4A2B-4249-9DAB-21C2AADD76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B2C806-5714-4E2E-A2DB-5743B2CD78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196CD6-BC04-4B90-8F35-571319EBA6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6572EC-5700-4B50-BB62-7F505FFADC40}"/>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8" name="Footer Placeholder 7">
            <a:extLst>
              <a:ext uri="{FF2B5EF4-FFF2-40B4-BE49-F238E27FC236}">
                <a16:creationId xmlns:a16="http://schemas.microsoft.com/office/drawing/2014/main" id="{9D29DAF2-E7F6-4B51-96CE-48179D55CFC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800AD7CF-3787-4A92-B205-4921900AA19B}"/>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1337120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1DC5C-6203-4755-B595-E6EEEBB5E9E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F1C74F-5478-44C7-9AEB-9025D04A183D}"/>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4" name="Footer Placeholder 3">
            <a:extLst>
              <a:ext uri="{FF2B5EF4-FFF2-40B4-BE49-F238E27FC236}">
                <a16:creationId xmlns:a16="http://schemas.microsoft.com/office/drawing/2014/main" id="{785AA933-72B7-4359-BCA6-28112A5133E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357BFB77-9B2E-4318-AE7A-764F05D8DD1F}"/>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2363499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99F849-A0B1-4AAD-A483-F73053C536D9}"/>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3" name="Footer Placeholder 2">
            <a:extLst>
              <a:ext uri="{FF2B5EF4-FFF2-40B4-BE49-F238E27FC236}">
                <a16:creationId xmlns:a16="http://schemas.microsoft.com/office/drawing/2014/main" id="{43FFFE1C-E6BC-4C37-BBA1-95167372F0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10F5852-3C62-45D9-ABEF-3DC2F370F10A}"/>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630620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8E538-F398-4BE9-8FC1-2DC2F5E380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E9620C-91C3-42CB-B74D-461097F6C2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912212D-67F4-4CAF-B2F8-3B369D0657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D4959F-D55D-4D9E-BA51-3498C4E9FA4A}"/>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6" name="Footer Placeholder 5">
            <a:extLst>
              <a:ext uri="{FF2B5EF4-FFF2-40B4-BE49-F238E27FC236}">
                <a16:creationId xmlns:a16="http://schemas.microsoft.com/office/drawing/2014/main" id="{0AAF30CF-04EE-41C1-A49E-8B1BCE14D91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F65A3B6-9CDE-49DE-86A4-E71E99D32DDB}"/>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2296748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BBCBA-A55C-4AE0-AE10-3761298150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0620FC9-285D-4EEF-84A8-AEA196CC74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499A6A2E-61F2-4676-9AA7-3AEA05C27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E0460C-5036-4369-B87F-416AFCA72E40}"/>
              </a:ext>
            </a:extLst>
          </p:cNvPr>
          <p:cNvSpPr>
            <a:spLocks noGrp="1"/>
          </p:cNvSpPr>
          <p:nvPr>
            <p:ph type="dt" sz="half" idx="10"/>
          </p:nvPr>
        </p:nvSpPr>
        <p:spPr/>
        <p:txBody>
          <a:bodyPr/>
          <a:lstStyle/>
          <a:p>
            <a:fld id="{A00F26E2-7DD9-44B5-B483-5BFBB1C7B06D}" type="datetimeFigureOut">
              <a:rPr lang="en-US" smtClean="0"/>
              <a:t>1/9/2024</a:t>
            </a:fld>
            <a:endParaRPr lang="en-US" dirty="0"/>
          </a:p>
        </p:txBody>
      </p:sp>
      <p:sp>
        <p:nvSpPr>
          <p:cNvPr id="6" name="Footer Placeholder 5">
            <a:extLst>
              <a:ext uri="{FF2B5EF4-FFF2-40B4-BE49-F238E27FC236}">
                <a16:creationId xmlns:a16="http://schemas.microsoft.com/office/drawing/2014/main" id="{436DEA5F-0241-4447-A47A-78D7FB032F1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A0AD87A-528E-4D49-BA10-1CAA431E35D0}"/>
              </a:ext>
            </a:extLst>
          </p:cNvPr>
          <p:cNvSpPr>
            <a:spLocks noGrp="1"/>
          </p:cNvSpPr>
          <p:nvPr>
            <p:ph type="sldNum" sz="quarter" idx="12"/>
          </p:nvPr>
        </p:nvSpPr>
        <p:spPr/>
        <p:txBody>
          <a:bodyPr/>
          <a:lstStyle/>
          <a:p>
            <a:fld id="{974DE689-6294-4EAA-80AA-8B447D43731F}" type="slidenum">
              <a:rPr lang="en-US" smtClean="0"/>
              <a:t>‹#›</a:t>
            </a:fld>
            <a:endParaRPr lang="en-US" dirty="0"/>
          </a:p>
        </p:txBody>
      </p:sp>
    </p:spTree>
    <p:extLst>
      <p:ext uri="{BB962C8B-B14F-4D97-AF65-F5344CB8AC3E}">
        <p14:creationId xmlns:p14="http://schemas.microsoft.com/office/powerpoint/2010/main" val="3428407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732B96-455F-45DB-9129-F1C233FBBC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9DEE650-CD32-47E6-B620-13BB730A78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59CD01-D52F-4DB4-87DB-6198C3C66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0F26E2-7DD9-44B5-B483-5BFBB1C7B06D}" type="datetimeFigureOut">
              <a:rPr lang="en-US" smtClean="0"/>
              <a:t>1/9/2024</a:t>
            </a:fld>
            <a:endParaRPr lang="en-US" dirty="0"/>
          </a:p>
        </p:txBody>
      </p:sp>
      <p:sp>
        <p:nvSpPr>
          <p:cNvPr id="5" name="Footer Placeholder 4">
            <a:extLst>
              <a:ext uri="{FF2B5EF4-FFF2-40B4-BE49-F238E27FC236}">
                <a16:creationId xmlns:a16="http://schemas.microsoft.com/office/drawing/2014/main" id="{2F797169-14A0-4D20-A3F2-FFD13B33BD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83B73D0-E280-4153-A8BF-B1073B0FD6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4DE689-6294-4EAA-80AA-8B447D43731F}" type="slidenum">
              <a:rPr lang="en-US" smtClean="0"/>
              <a:t>‹#›</a:t>
            </a:fld>
            <a:endParaRPr lang="en-US" dirty="0"/>
          </a:p>
        </p:txBody>
      </p:sp>
    </p:spTree>
    <p:extLst>
      <p:ext uri="{BB962C8B-B14F-4D97-AF65-F5344CB8AC3E}">
        <p14:creationId xmlns:p14="http://schemas.microsoft.com/office/powerpoint/2010/main" val="1554755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1" y="609601"/>
            <a:ext cx="10358967" cy="1141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914401" y="1981201"/>
            <a:ext cx="10358967"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096732024"/>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p:titleStyle>
    <p:bodyStyle>
      <a:lvl1pPr marL="339725" indent="-339725" algn="l" defTabSz="449263" rtl="0" eaLnBrk="0" fontAlgn="base" hangingPunct="0">
        <a:spcBef>
          <a:spcPts val="575"/>
        </a:spcBef>
        <a:spcAft>
          <a:spcPct val="0"/>
        </a:spcAft>
        <a:buClr>
          <a:srgbClr val="E1CC91"/>
        </a:buClr>
        <a:buSzPct val="100000"/>
        <a:buFont typeface="Times New Roman" pitchFamily="18" charset="0"/>
        <a:buChar char="•"/>
        <a:defRPr sz="2400">
          <a:solidFill>
            <a:srgbClr val="000000"/>
          </a:solidFill>
          <a:latin typeface="+mn-lt"/>
          <a:ea typeface="+mn-ea"/>
          <a:cs typeface="+mn-cs"/>
        </a:defRPr>
      </a:lvl1pPr>
      <a:lvl2pPr marL="739775" indent="-282575" algn="l" defTabSz="449263" rtl="0" eaLnBrk="0" fontAlgn="base" hangingPunct="0">
        <a:spcBef>
          <a:spcPts val="675"/>
        </a:spcBef>
        <a:spcAft>
          <a:spcPct val="0"/>
        </a:spcAft>
        <a:buClr>
          <a:srgbClr val="E1CC91"/>
        </a:buClr>
        <a:buSzPct val="100000"/>
        <a:buFont typeface="Times New Roman" pitchFamily="18" charset="0"/>
        <a:buChar char="•"/>
        <a:defRPr sz="2800">
          <a:solidFill>
            <a:srgbClr val="000000"/>
          </a:solidFill>
          <a:latin typeface="+mn-lt"/>
        </a:defRPr>
      </a:lvl2pPr>
      <a:lvl3pPr marL="1143000" indent="-228600" algn="l" defTabSz="449263" rtl="0" eaLnBrk="0" fontAlgn="base" hangingPunct="0">
        <a:spcBef>
          <a:spcPts val="575"/>
        </a:spcBef>
        <a:spcAft>
          <a:spcPct val="0"/>
        </a:spcAft>
        <a:buClr>
          <a:srgbClr val="E1CC91"/>
        </a:buClr>
        <a:buSzPct val="100000"/>
        <a:buFont typeface="Times New Roman" pitchFamily="18" charset="0"/>
        <a:buChar char="•"/>
        <a:defRPr sz="2400">
          <a:solidFill>
            <a:srgbClr val="000000"/>
          </a:solidFill>
          <a:latin typeface="+mn-lt"/>
        </a:defRPr>
      </a:lvl3pPr>
      <a:lvl4pPr marL="16002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4pPr>
      <a:lvl5pPr marL="20574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5pPr>
      <a:lvl6pPr marL="25146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6pPr>
      <a:lvl7pPr marL="29718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7pPr>
      <a:lvl8pPr marL="34290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8pPr>
      <a:lvl9pPr marL="38862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495" y="152400"/>
            <a:ext cx="11371232" cy="914400"/>
          </a:xfrm>
          <a:prstGeom prst="rect">
            <a:avLst/>
          </a:prstGeom>
        </p:spPr>
        <p:txBody>
          <a:bodyPr vert="horz" lIns="0" tIns="0" rIns="91430" bIns="0" rtlCol="0" anchor="b" anchorCtr="0">
            <a:normAutofit/>
          </a:bodyPr>
          <a:lstStyle/>
          <a:p>
            <a:endParaRPr lang="en-US" dirty="0"/>
          </a:p>
        </p:txBody>
      </p:sp>
      <p:sp>
        <p:nvSpPr>
          <p:cNvPr id="3" name="Text Placeholder 2"/>
          <p:cNvSpPr>
            <a:spLocks noGrp="1"/>
          </p:cNvSpPr>
          <p:nvPr>
            <p:ph type="body" idx="1"/>
          </p:nvPr>
        </p:nvSpPr>
        <p:spPr>
          <a:xfrm>
            <a:off x="428495" y="1624042"/>
            <a:ext cx="11358032" cy="4899703"/>
          </a:xfrm>
          <a:prstGeom prst="rect">
            <a:avLst/>
          </a:prstGeom>
        </p:spPr>
        <p:txBody>
          <a:bodyPr vert="horz" lIns="0" tIns="0" rIns="0" bIns="0" rtlCol="0">
            <a:no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6546693"/>
      </p:ext>
    </p:extLst>
  </p:cSld>
  <p:clrMap bg1="lt1" tx1="dk1" bg2="lt2" tx2="dk2" accent1="accent1" accent2="accent2" accent3="accent3" accent4="accent4" accent5="accent5" accent6="accent6" hlink="hlink" folHlink="folHlink"/>
  <p:hf hdr="0" dt="0"/>
  <p:txStyles>
    <p:titleStyle>
      <a:lvl1pPr algn="l" defTabSz="342830" rtl="0" eaLnBrk="1" latinLnBrk="0" hangingPunct="1">
        <a:lnSpc>
          <a:spcPts val="2251"/>
        </a:lnSpc>
        <a:spcBef>
          <a:spcPct val="0"/>
        </a:spcBef>
        <a:buNone/>
        <a:defRPr sz="2100" kern="1200" baseline="0">
          <a:solidFill>
            <a:srgbClr val="007DBA"/>
          </a:solidFill>
          <a:latin typeface="calibri" charset="0"/>
          <a:ea typeface="+mj-ea"/>
          <a:cs typeface="+mj-cs"/>
        </a:defRPr>
      </a:lvl1pPr>
    </p:titleStyle>
    <p:bodyStyle>
      <a:lvl1pPr marL="257122" indent="-257122" algn="l" defTabSz="342830" rtl="0" eaLnBrk="1" latinLnBrk="0" hangingPunct="1">
        <a:lnSpc>
          <a:spcPts val="1800"/>
        </a:lnSpc>
        <a:spcBef>
          <a:spcPts val="600"/>
        </a:spcBef>
        <a:spcAft>
          <a:spcPts val="1200"/>
        </a:spcAft>
        <a:buFont typeface="Arial"/>
        <a:buChar char="•"/>
        <a:defRPr sz="2000" kern="1200" baseline="0">
          <a:solidFill>
            <a:srgbClr val="006C92"/>
          </a:solidFill>
          <a:latin typeface="Calibri" charset="0"/>
          <a:ea typeface="+mn-ea"/>
          <a:cs typeface="+mn-cs"/>
        </a:defRPr>
      </a:lvl1pPr>
      <a:lvl2pPr marL="557097" indent="-214269" algn="l" defTabSz="342830" rtl="0" eaLnBrk="1" latinLnBrk="0" hangingPunct="1">
        <a:lnSpc>
          <a:spcPts val="1800"/>
        </a:lnSpc>
        <a:spcBef>
          <a:spcPts val="600"/>
        </a:spcBef>
        <a:spcAft>
          <a:spcPts val="1200"/>
        </a:spcAft>
        <a:buFont typeface="Arial"/>
        <a:buChar char="•"/>
        <a:defRPr sz="2000" kern="1200" baseline="0">
          <a:solidFill>
            <a:srgbClr val="006C92"/>
          </a:solidFill>
          <a:latin typeface="Calibri" charset="0"/>
          <a:ea typeface="+mn-ea"/>
          <a:cs typeface="+mn-cs"/>
        </a:defRPr>
      </a:lvl2pPr>
      <a:lvl3pPr marL="857075" indent="-171416" algn="l" defTabSz="342830" rtl="0" eaLnBrk="1" latinLnBrk="0" hangingPunct="1">
        <a:lnSpc>
          <a:spcPts val="1800"/>
        </a:lnSpc>
        <a:spcBef>
          <a:spcPts val="600"/>
        </a:spcBef>
        <a:spcAft>
          <a:spcPts val="1200"/>
        </a:spcAft>
        <a:buFont typeface="Arial"/>
        <a:buChar char="•"/>
        <a:defRPr sz="2000" kern="1200" baseline="0">
          <a:solidFill>
            <a:srgbClr val="006C92"/>
          </a:solidFill>
          <a:latin typeface="Calibri" charset="0"/>
          <a:ea typeface="+mn-ea"/>
          <a:cs typeface="+mn-cs"/>
        </a:defRPr>
      </a:lvl3pPr>
      <a:lvl4pPr marL="1199903" indent="-171416" algn="l" defTabSz="342830" rtl="0" eaLnBrk="1" latinLnBrk="0" hangingPunct="1">
        <a:lnSpc>
          <a:spcPts val="1800"/>
        </a:lnSpc>
        <a:spcBef>
          <a:spcPts val="600"/>
        </a:spcBef>
        <a:spcAft>
          <a:spcPts val="1200"/>
        </a:spcAft>
        <a:buFont typeface="Arial"/>
        <a:buChar char="•"/>
        <a:defRPr sz="2000" kern="1200" baseline="0">
          <a:solidFill>
            <a:srgbClr val="006C92"/>
          </a:solidFill>
          <a:latin typeface="Calibri" charset="0"/>
          <a:ea typeface="+mn-ea"/>
          <a:cs typeface="+mn-cs"/>
        </a:defRPr>
      </a:lvl4pPr>
      <a:lvl5pPr marL="1542732" indent="-171416" algn="l" defTabSz="342830" rtl="0" eaLnBrk="1" latinLnBrk="0" hangingPunct="1">
        <a:lnSpc>
          <a:spcPts val="1800"/>
        </a:lnSpc>
        <a:spcBef>
          <a:spcPts val="600"/>
        </a:spcBef>
        <a:spcAft>
          <a:spcPts val="1200"/>
        </a:spcAft>
        <a:buFont typeface="Arial"/>
        <a:buChar char="•"/>
        <a:defRPr sz="2000" kern="1200" baseline="0">
          <a:solidFill>
            <a:srgbClr val="006C92"/>
          </a:solidFill>
          <a:latin typeface="Calibri" charset="0"/>
          <a:ea typeface="+mn-ea"/>
          <a:cs typeface="+mn-cs"/>
        </a:defRPr>
      </a:lvl5pPr>
      <a:lvl6pPr marL="1885562" indent="-171416" algn="l" defTabSz="342830" rtl="0" eaLnBrk="1" latinLnBrk="0" hangingPunct="1">
        <a:spcBef>
          <a:spcPct val="20000"/>
        </a:spcBef>
        <a:buFont typeface="Arial"/>
        <a:buChar char="•"/>
        <a:defRPr sz="1500" kern="1200">
          <a:solidFill>
            <a:schemeClr val="tx1"/>
          </a:solidFill>
          <a:latin typeface="+mn-lt"/>
          <a:ea typeface="+mn-ea"/>
          <a:cs typeface="+mn-cs"/>
        </a:defRPr>
      </a:lvl6pPr>
      <a:lvl7pPr marL="2228391" indent="-171416" algn="l" defTabSz="342830" rtl="0" eaLnBrk="1" latinLnBrk="0" hangingPunct="1">
        <a:spcBef>
          <a:spcPct val="20000"/>
        </a:spcBef>
        <a:buFont typeface="Arial"/>
        <a:buChar char="•"/>
        <a:defRPr sz="1500" kern="1200">
          <a:solidFill>
            <a:schemeClr val="tx1"/>
          </a:solidFill>
          <a:latin typeface="+mn-lt"/>
          <a:ea typeface="+mn-ea"/>
          <a:cs typeface="+mn-cs"/>
        </a:defRPr>
      </a:lvl7pPr>
      <a:lvl8pPr marL="2571221" indent="-171416" algn="l" defTabSz="342830" rtl="0" eaLnBrk="1" latinLnBrk="0" hangingPunct="1">
        <a:spcBef>
          <a:spcPct val="20000"/>
        </a:spcBef>
        <a:buFont typeface="Arial"/>
        <a:buChar char="•"/>
        <a:defRPr sz="1500" kern="1200">
          <a:solidFill>
            <a:schemeClr val="tx1"/>
          </a:solidFill>
          <a:latin typeface="+mn-lt"/>
          <a:ea typeface="+mn-ea"/>
          <a:cs typeface="+mn-cs"/>
        </a:defRPr>
      </a:lvl8pPr>
      <a:lvl9pPr marL="2914050" indent="-171416" algn="l" defTabSz="34283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30" rtl="0" eaLnBrk="1" latinLnBrk="0" hangingPunct="1">
        <a:defRPr sz="1351" kern="1200">
          <a:solidFill>
            <a:schemeClr val="tx1"/>
          </a:solidFill>
          <a:latin typeface="+mn-lt"/>
          <a:ea typeface="+mn-ea"/>
          <a:cs typeface="+mn-cs"/>
        </a:defRPr>
      </a:lvl1pPr>
      <a:lvl2pPr marL="342830" algn="l" defTabSz="342830" rtl="0" eaLnBrk="1" latinLnBrk="0" hangingPunct="1">
        <a:defRPr sz="1351" kern="1200">
          <a:solidFill>
            <a:schemeClr val="tx1"/>
          </a:solidFill>
          <a:latin typeface="+mn-lt"/>
          <a:ea typeface="+mn-ea"/>
          <a:cs typeface="+mn-cs"/>
        </a:defRPr>
      </a:lvl2pPr>
      <a:lvl3pPr marL="685662" algn="l" defTabSz="342830" rtl="0" eaLnBrk="1" latinLnBrk="0" hangingPunct="1">
        <a:defRPr sz="1351" kern="1200">
          <a:solidFill>
            <a:schemeClr val="tx1"/>
          </a:solidFill>
          <a:latin typeface="+mn-lt"/>
          <a:ea typeface="+mn-ea"/>
          <a:cs typeface="+mn-cs"/>
        </a:defRPr>
      </a:lvl3pPr>
      <a:lvl4pPr marL="1028489" algn="l" defTabSz="342830" rtl="0" eaLnBrk="1" latinLnBrk="0" hangingPunct="1">
        <a:defRPr sz="1351" kern="1200">
          <a:solidFill>
            <a:schemeClr val="tx1"/>
          </a:solidFill>
          <a:latin typeface="+mn-lt"/>
          <a:ea typeface="+mn-ea"/>
          <a:cs typeface="+mn-cs"/>
        </a:defRPr>
      </a:lvl4pPr>
      <a:lvl5pPr marL="1371318" algn="l" defTabSz="342830" rtl="0" eaLnBrk="1" latinLnBrk="0" hangingPunct="1">
        <a:defRPr sz="1351" kern="1200">
          <a:solidFill>
            <a:schemeClr val="tx1"/>
          </a:solidFill>
          <a:latin typeface="+mn-lt"/>
          <a:ea typeface="+mn-ea"/>
          <a:cs typeface="+mn-cs"/>
        </a:defRPr>
      </a:lvl5pPr>
      <a:lvl6pPr marL="1714146" algn="l" defTabSz="342830" rtl="0" eaLnBrk="1" latinLnBrk="0" hangingPunct="1">
        <a:defRPr sz="1351" kern="1200">
          <a:solidFill>
            <a:schemeClr val="tx1"/>
          </a:solidFill>
          <a:latin typeface="+mn-lt"/>
          <a:ea typeface="+mn-ea"/>
          <a:cs typeface="+mn-cs"/>
        </a:defRPr>
      </a:lvl6pPr>
      <a:lvl7pPr marL="2056975" algn="l" defTabSz="342830" rtl="0" eaLnBrk="1" latinLnBrk="0" hangingPunct="1">
        <a:defRPr sz="1351" kern="1200">
          <a:solidFill>
            <a:schemeClr val="tx1"/>
          </a:solidFill>
          <a:latin typeface="+mn-lt"/>
          <a:ea typeface="+mn-ea"/>
          <a:cs typeface="+mn-cs"/>
        </a:defRPr>
      </a:lvl7pPr>
      <a:lvl8pPr marL="2399805" algn="l" defTabSz="342830" rtl="0" eaLnBrk="1" latinLnBrk="0" hangingPunct="1">
        <a:defRPr sz="1351" kern="1200">
          <a:solidFill>
            <a:schemeClr val="tx1"/>
          </a:solidFill>
          <a:latin typeface="+mn-lt"/>
          <a:ea typeface="+mn-ea"/>
          <a:cs typeface="+mn-cs"/>
        </a:defRPr>
      </a:lvl8pPr>
      <a:lvl9pPr marL="2742634" algn="l" defTabSz="342830"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192">
          <p15:clr>
            <a:srgbClr val="F26B43"/>
          </p15:clr>
        </p15:guide>
        <p15:guide id="4" pos="5568">
          <p15:clr>
            <a:srgbClr val="F26B43"/>
          </p15:clr>
        </p15:guide>
        <p15:guide id="5" orient="horz" pos="468">
          <p15:clr>
            <a:srgbClr val="F26B43"/>
          </p15:clr>
        </p15:guide>
        <p15:guide id="7" orient="horz" pos="756">
          <p15:clr>
            <a:srgbClr val="F26B43"/>
          </p15:clr>
        </p15:guide>
        <p15:guide id="8" orient="horz" pos="3078">
          <p15:clr>
            <a:srgbClr val="F26B43"/>
          </p15:clr>
        </p15:guide>
        <p15:guide id="9" orient="horz" pos="636">
          <p15:clr>
            <a:srgbClr val="F26B43"/>
          </p15:clr>
        </p15:guide>
        <p15:guide id="10" orient="horz" pos="39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opac-csrc.ucsd.edu/" TargetMode="External"/><Relationship Id="rId7"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g"/><Relationship Id="rId9"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27.gif"/><Relationship Id="rId13" Type="http://schemas.openxmlformats.org/officeDocument/2006/relationships/image" Target="../media/image32.jpg"/><Relationship Id="rId3" Type="http://schemas.openxmlformats.org/officeDocument/2006/relationships/slideLayout" Target="../slideLayouts/slideLayout12.xml"/><Relationship Id="rId7" Type="http://schemas.openxmlformats.org/officeDocument/2006/relationships/image" Target="../media/image26.jpeg"/><Relationship Id="rId12" Type="http://schemas.openxmlformats.org/officeDocument/2006/relationships/image" Target="../media/image31.jpg"/><Relationship Id="rId2" Type="http://schemas.openxmlformats.org/officeDocument/2006/relationships/video" Target="../media/media1.m4v"/><Relationship Id="rId1" Type="http://schemas.microsoft.com/office/2007/relationships/media" Target="../media/media1.m4v"/><Relationship Id="rId6" Type="http://schemas.openxmlformats.org/officeDocument/2006/relationships/image" Target="../media/image25.jpeg"/><Relationship Id="rId11" Type="http://schemas.openxmlformats.org/officeDocument/2006/relationships/image" Target="../media/image30.jfif"/><Relationship Id="rId5" Type="http://schemas.openxmlformats.org/officeDocument/2006/relationships/image" Target="../media/image24.png"/><Relationship Id="rId10" Type="http://schemas.openxmlformats.org/officeDocument/2006/relationships/image" Target="../media/image29.jfif"/><Relationship Id="rId4" Type="http://schemas.openxmlformats.org/officeDocument/2006/relationships/notesSlide" Target="../notesSlides/notesSlide7.xml"/><Relationship Id="rId9"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6.jp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9.jpg"/><Relationship Id="rId5" Type="http://schemas.openxmlformats.org/officeDocument/2006/relationships/image" Target="../media/image38.png"/><Relationship Id="rId4" Type="http://schemas.openxmlformats.org/officeDocument/2006/relationships/image" Target="../media/image37.JPG"/></Relationships>
</file>

<file path=ppt/slides/_rels/slide17.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JPG"/><Relationship Id="rId1" Type="http://schemas.openxmlformats.org/officeDocument/2006/relationships/slideLayout" Target="../slideLayouts/slideLayout12.xml"/><Relationship Id="rId4" Type="http://schemas.openxmlformats.org/officeDocument/2006/relationships/hyperlink" Target="https://geodesy.noaa.gov/CORS_Map/"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oleObject" Target="../embeddings/oleObject1.bin"/><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emf"/><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hyperlink" Target="http://sopac-adj.ucsd.edu/scip/"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60.jpg"/></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4.jpg"/><Relationship Id="rId5" Type="http://schemas.openxmlformats.org/officeDocument/2006/relationships/hyperlink" Target="https://topex.ucsd.edu/gmtsar/insargen/" TargetMode="External"/><Relationship Id="rId4" Type="http://schemas.openxmlformats.org/officeDocument/2006/relationships/image" Target="../media/image6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g"/></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geodesy.noaa.gov/grant-opportunities/fy23-awards.shtml#:~:text=NGS%20awarded%20approximately%20%244%20million,and%20the%20Ohio%20State%20University."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fi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5.jfif"/><Relationship Id="rId5" Type="http://schemas.openxmlformats.org/officeDocument/2006/relationships/image" Target="../media/image14.jfif"/><Relationship Id="rId4" Type="http://schemas.openxmlformats.org/officeDocument/2006/relationships/image" Target="../media/image13.jf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169E082F-6285-4C93-A76D-9C3DA79DD3D8}"/>
              </a:ext>
            </a:extLst>
          </p:cNvPr>
          <p:cNvSpPr txBox="1">
            <a:spLocks noChangeArrowheads="1"/>
          </p:cNvSpPr>
          <p:nvPr/>
        </p:nvSpPr>
        <p:spPr bwMode="auto">
          <a:xfrm>
            <a:off x="2033062" y="1515938"/>
            <a:ext cx="8153400" cy="3826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39725" indent="-339725" algn="l" defTabSz="449263" rtl="0" eaLnBrk="0" fontAlgn="base" hangingPunct="0">
              <a:spcBef>
                <a:spcPts val="575"/>
              </a:spcBef>
              <a:spcAft>
                <a:spcPct val="0"/>
              </a:spcAft>
              <a:buClr>
                <a:srgbClr val="E1CC91"/>
              </a:buClr>
              <a:buSzPct val="100000"/>
              <a:buFont typeface="Times New Roman" pitchFamily="18" charset="0"/>
              <a:buChar char="•"/>
              <a:defRPr sz="2400">
                <a:solidFill>
                  <a:srgbClr val="000000"/>
                </a:solidFill>
                <a:latin typeface="+mn-lt"/>
                <a:ea typeface="+mn-ea"/>
                <a:cs typeface="+mn-cs"/>
              </a:defRPr>
            </a:lvl1pPr>
            <a:lvl2pPr marL="739775" indent="-282575" algn="l" defTabSz="449263" rtl="0" eaLnBrk="0" fontAlgn="base" hangingPunct="0">
              <a:spcBef>
                <a:spcPts val="675"/>
              </a:spcBef>
              <a:spcAft>
                <a:spcPct val="0"/>
              </a:spcAft>
              <a:buClr>
                <a:srgbClr val="E1CC91"/>
              </a:buClr>
              <a:buSzPct val="100000"/>
              <a:buFont typeface="Times New Roman" pitchFamily="18" charset="0"/>
              <a:buChar char="•"/>
              <a:defRPr sz="2800">
                <a:solidFill>
                  <a:srgbClr val="000000"/>
                </a:solidFill>
                <a:latin typeface="+mn-lt"/>
              </a:defRPr>
            </a:lvl2pPr>
            <a:lvl3pPr marL="1143000" indent="-228600" algn="l" defTabSz="449263" rtl="0" eaLnBrk="0" fontAlgn="base" hangingPunct="0">
              <a:spcBef>
                <a:spcPts val="575"/>
              </a:spcBef>
              <a:spcAft>
                <a:spcPct val="0"/>
              </a:spcAft>
              <a:buClr>
                <a:srgbClr val="E1CC91"/>
              </a:buClr>
              <a:buSzPct val="100000"/>
              <a:buFont typeface="Times New Roman" pitchFamily="18" charset="0"/>
              <a:buChar char="•"/>
              <a:defRPr sz="2400">
                <a:solidFill>
                  <a:srgbClr val="000000"/>
                </a:solidFill>
                <a:latin typeface="+mn-lt"/>
              </a:defRPr>
            </a:lvl3pPr>
            <a:lvl4pPr marL="16002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4pPr>
            <a:lvl5pPr marL="20574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5pPr>
            <a:lvl6pPr marL="25146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6pPr>
            <a:lvl7pPr marL="29718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7pPr>
            <a:lvl8pPr marL="34290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8pPr>
            <a:lvl9pPr marL="3886200" indent="-228600" algn="l" defTabSz="449263" rtl="0" eaLnBrk="0" fontAlgn="base" hangingPunct="0">
              <a:spcBef>
                <a:spcPts val="475"/>
              </a:spcBef>
              <a:spcAft>
                <a:spcPct val="0"/>
              </a:spcAft>
              <a:buClr>
                <a:srgbClr val="E1CC91"/>
              </a:buClr>
              <a:buSzPct val="100000"/>
              <a:buFont typeface="Times New Roman" pitchFamily="18" charset="0"/>
              <a:buChar char="•"/>
              <a:defRPr sz="2000">
                <a:solidFill>
                  <a:srgbClr val="000000"/>
                </a:solidFill>
                <a:latin typeface="+mn-lt"/>
              </a:defRPr>
            </a:lvl9pPr>
          </a:lstStyle>
          <a:p>
            <a:pPr marL="6350" indent="-6350" algn="ctr" defTabSz="914400">
              <a:lnSpc>
                <a:spcPct val="90000"/>
              </a:lnSpc>
              <a:spcBef>
                <a:spcPct val="50000"/>
              </a:spcBef>
              <a:buClrTx/>
              <a:buFont typeface="Times New Roman" pitchFamily="18" charset="0"/>
              <a:buNone/>
            </a:pPr>
            <a:r>
              <a:rPr lang="en-US" b="1" kern="0" dirty="0">
                <a:latin typeface="Calibri" panose="020F0502020204030204" pitchFamily="34" charset="0"/>
                <a:ea typeface="Verdana" pitchFamily="34" charset="0"/>
                <a:cs typeface="Calibri" panose="020F0502020204030204" pitchFamily="34" charset="0"/>
              </a:rPr>
              <a:t>Yehuda Bock</a:t>
            </a:r>
          </a:p>
          <a:p>
            <a:pPr marL="6350" indent="-6350" algn="ctr" defTabSz="914400">
              <a:lnSpc>
                <a:spcPct val="90000"/>
              </a:lnSpc>
              <a:spcBef>
                <a:spcPct val="50000"/>
              </a:spcBef>
              <a:buClrTx/>
              <a:buFont typeface="Times New Roman" pitchFamily="18" charset="0"/>
              <a:buNone/>
            </a:pPr>
            <a:r>
              <a:rPr lang="en-US" sz="2000" b="1" kern="0" dirty="0">
                <a:latin typeface="Calibri" panose="020F0502020204030204" pitchFamily="34" charset="0"/>
                <a:ea typeface="Verdana" pitchFamily="34" charset="0"/>
                <a:cs typeface="Calibri" panose="020F0502020204030204" pitchFamily="34" charset="0"/>
              </a:rPr>
              <a:t>Institute of Geophysics and Planetary Physics (IGPP)</a:t>
            </a:r>
          </a:p>
          <a:p>
            <a:pPr marL="6350" indent="-6350" algn="ctr" defTabSz="914400">
              <a:lnSpc>
                <a:spcPct val="90000"/>
              </a:lnSpc>
              <a:spcBef>
                <a:spcPct val="50000"/>
              </a:spcBef>
              <a:buClrTx/>
              <a:buFont typeface="Times New Roman" pitchFamily="18" charset="0"/>
              <a:buNone/>
            </a:pPr>
            <a:r>
              <a:rPr lang="en-US" sz="2000" b="1" kern="0" dirty="0">
                <a:latin typeface="Calibri" panose="020F0502020204030204" pitchFamily="34" charset="0"/>
                <a:ea typeface="Verdana" pitchFamily="34" charset="0"/>
                <a:cs typeface="Calibri" panose="020F0502020204030204" pitchFamily="34" charset="0"/>
              </a:rPr>
              <a:t>Scripps Institution of Oceanography (SIO)</a:t>
            </a:r>
          </a:p>
          <a:p>
            <a:pPr marL="6350" indent="-6350" algn="ctr" defTabSz="914400">
              <a:lnSpc>
                <a:spcPct val="90000"/>
              </a:lnSpc>
              <a:spcBef>
                <a:spcPct val="50000"/>
              </a:spcBef>
              <a:buClrTx/>
              <a:buFont typeface="Times New Roman" pitchFamily="18" charset="0"/>
              <a:buNone/>
            </a:pPr>
            <a:r>
              <a:rPr lang="en-US" sz="2000" b="1" kern="0" dirty="0">
                <a:latin typeface="Calibri" panose="020F0502020204030204" pitchFamily="34" charset="0"/>
                <a:ea typeface="Verdana" pitchFamily="34" charset="0"/>
                <a:cs typeface="Calibri" panose="020F0502020204030204" pitchFamily="34" charset="0"/>
              </a:rPr>
              <a:t>University of San Diego (UCSD)</a:t>
            </a:r>
          </a:p>
          <a:p>
            <a:pPr marL="6350" indent="-6350" algn="ctr" defTabSz="914400">
              <a:lnSpc>
                <a:spcPct val="90000"/>
              </a:lnSpc>
              <a:spcBef>
                <a:spcPct val="50000"/>
              </a:spcBef>
              <a:buClrTx/>
              <a:buFont typeface="Times New Roman" pitchFamily="18" charset="0"/>
              <a:buNone/>
            </a:pPr>
            <a:endParaRPr lang="en-US" sz="2000" b="1" kern="0" dirty="0">
              <a:latin typeface="Calibri" panose="020F0502020204030204" pitchFamily="34" charset="0"/>
              <a:ea typeface="Verdana" pitchFamily="34" charset="0"/>
              <a:cs typeface="Calibri" panose="020F0502020204030204" pitchFamily="34" charset="0"/>
            </a:endParaRPr>
          </a:p>
          <a:p>
            <a:pPr marL="6350" indent="-6350" algn="ctr" defTabSz="914400">
              <a:lnSpc>
                <a:spcPct val="90000"/>
              </a:lnSpc>
              <a:spcBef>
                <a:spcPct val="50000"/>
              </a:spcBef>
              <a:buClrTx/>
              <a:buFont typeface="Times New Roman" pitchFamily="18" charset="0"/>
              <a:buNone/>
            </a:pPr>
            <a:endParaRPr lang="en-US" sz="1800" b="1" kern="0" dirty="0">
              <a:latin typeface="Calibri" panose="020F0502020204030204" pitchFamily="34" charset="0"/>
              <a:ea typeface="Verdana" pitchFamily="34" charset="0"/>
              <a:cs typeface="Calibri" panose="020F0502020204030204" pitchFamily="34" charset="0"/>
            </a:endParaRPr>
          </a:p>
          <a:p>
            <a:pPr marL="6350" indent="-6350" algn="ctr" defTabSz="914400">
              <a:lnSpc>
                <a:spcPct val="90000"/>
              </a:lnSpc>
              <a:spcBef>
                <a:spcPct val="50000"/>
              </a:spcBef>
              <a:buClrTx/>
              <a:buFont typeface="Times New Roman" pitchFamily="18" charset="0"/>
              <a:buNone/>
            </a:pPr>
            <a:endParaRPr lang="en-US" sz="1800" b="1" kern="0" dirty="0">
              <a:latin typeface="Calibri" panose="020F0502020204030204" pitchFamily="34" charset="0"/>
              <a:ea typeface="Verdana" pitchFamily="34" charset="0"/>
              <a:cs typeface="Calibri" panose="020F0502020204030204" pitchFamily="34" charset="0"/>
            </a:endParaRPr>
          </a:p>
          <a:p>
            <a:pPr marL="6350" indent="-6350" algn="ctr" defTabSz="914400">
              <a:lnSpc>
                <a:spcPct val="90000"/>
              </a:lnSpc>
              <a:spcBef>
                <a:spcPct val="50000"/>
              </a:spcBef>
              <a:buClrTx/>
              <a:buFont typeface="Times New Roman" pitchFamily="18" charset="0"/>
              <a:buNone/>
            </a:pPr>
            <a:endParaRPr lang="en-US" sz="1800" b="1" kern="0" dirty="0">
              <a:latin typeface="Calibri" panose="020F0502020204030204" pitchFamily="34" charset="0"/>
              <a:ea typeface="Verdana" pitchFamily="34" charset="0"/>
              <a:cs typeface="Calibri" panose="020F0502020204030204" pitchFamily="34" charset="0"/>
            </a:endParaRPr>
          </a:p>
          <a:p>
            <a:pPr marL="6350" indent="-6350" algn="ctr" defTabSz="914400">
              <a:lnSpc>
                <a:spcPct val="90000"/>
              </a:lnSpc>
              <a:spcBef>
                <a:spcPct val="50000"/>
              </a:spcBef>
              <a:buClrTx/>
              <a:buFont typeface="Times New Roman" pitchFamily="18" charset="0"/>
              <a:buNone/>
            </a:pPr>
            <a:endParaRPr lang="en-US" sz="1800" b="1" kern="0" dirty="0">
              <a:latin typeface="Calibri" panose="020F0502020204030204" pitchFamily="34" charset="0"/>
              <a:ea typeface="Verdana" pitchFamily="34" charset="0"/>
              <a:cs typeface="Calibri" panose="020F0502020204030204" pitchFamily="34" charset="0"/>
            </a:endParaRPr>
          </a:p>
          <a:p>
            <a:pPr marL="6350" indent="-6350" algn="ctr" defTabSz="914400">
              <a:lnSpc>
                <a:spcPct val="90000"/>
              </a:lnSpc>
              <a:spcBef>
                <a:spcPct val="50000"/>
              </a:spcBef>
              <a:buClrTx/>
              <a:buFont typeface="Times New Roman" pitchFamily="18" charset="0"/>
              <a:buNone/>
            </a:pPr>
            <a:r>
              <a:rPr lang="en-US" sz="1800" b="1" kern="0" dirty="0">
                <a:latin typeface="Calibri" panose="020F0502020204030204" pitchFamily="34" charset="0"/>
                <a:ea typeface="Verdana" pitchFamily="34" charset="0"/>
                <a:cs typeface="Calibri" panose="020F0502020204030204" pitchFamily="34" charset="0"/>
              </a:rPr>
              <a:t>Membership Meeting</a:t>
            </a:r>
          </a:p>
          <a:p>
            <a:pPr marL="6350" indent="-6350" algn="ctr" defTabSz="914400">
              <a:lnSpc>
                <a:spcPct val="90000"/>
              </a:lnSpc>
              <a:spcBef>
                <a:spcPct val="50000"/>
              </a:spcBef>
              <a:buClrTx/>
              <a:buFont typeface="Times New Roman" pitchFamily="18" charset="0"/>
              <a:buNone/>
            </a:pPr>
            <a:r>
              <a:rPr lang="en-US" sz="1800" b="1" kern="0" dirty="0">
                <a:latin typeface="Calibri" panose="020F0502020204030204" pitchFamily="34" charset="0"/>
                <a:ea typeface="Verdana" pitchFamily="34" charset="0"/>
                <a:cs typeface="Calibri" panose="020F0502020204030204" pitchFamily="34" charset="0"/>
              </a:rPr>
              <a:t>January 10, 2024</a:t>
            </a:r>
          </a:p>
          <a:p>
            <a:pPr marL="6350" indent="-6350" algn="ctr" defTabSz="914400">
              <a:lnSpc>
                <a:spcPct val="90000"/>
              </a:lnSpc>
              <a:buClrTx/>
              <a:buFont typeface="Times New Roman" pitchFamily="18" charset="0"/>
              <a:buNone/>
            </a:pPr>
            <a:endParaRPr lang="en-US" b="1" kern="0" dirty="0">
              <a:latin typeface="Calibri" panose="020F0502020204030204" pitchFamily="34" charset="0"/>
              <a:cs typeface="Calibri" panose="020F0502020204030204" pitchFamily="34" charset="0"/>
            </a:endParaRPr>
          </a:p>
        </p:txBody>
      </p:sp>
      <p:sp>
        <p:nvSpPr>
          <p:cNvPr id="9" name="Rectangle 2">
            <a:extLst>
              <a:ext uri="{FF2B5EF4-FFF2-40B4-BE49-F238E27FC236}">
                <a16:creationId xmlns:a16="http://schemas.microsoft.com/office/drawing/2014/main" id="{5491FF80-45D4-4455-9552-8265E7A4B2EC}"/>
              </a:ext>
            </a:extLst>
          </p:cNvPr>
          <p:cNvSpPr txBox="1">
            <a:spLocks noChangeArrowheads="1"/>
          </p:cNvSpPr>
          <p:nvPr/>
        </p:nvSpPr>
        <p:spPr bwMode="auto">
          <a:xfrm>
            <a:off x="2440244" y="364080"/>
            <a:ext cx="7246312" cy="923330"/>
          </a:xfrm>
          <a:prstGeom prst="rect">
            <a:avLst/>
          </a:prstGeom>
          <a:noFill/>
          <a:ln>
            <a:noFill/>
          </a:ln>
          <a:effectLst/>
          <a:extLst>
            <a:ext uri="{91240B29-F687-4f45-9708-019B960494DF}">
              <a14:hiddenLine xmlns="" xmlns:a14="http://schemas.microsoft.com/office/drawing/2010/main" w="38100">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8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rPr>
              <a:t>New Geodetic Science Program at UCSD/SIO: Contributions to the NSRS</a:t>
            </a:r>
            <a:endParaRPr lang="en-US" sz="2800" b="1" kern="0" dirty="0">
              <a:solidFill>
                <a:srgbClr val="3333CC"/>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D1B2DFB3-3FA4-5EF1-C356-D70711295B3A}"/>
              </a:ext>
            </a:extLst>
          </p:cNvPr>
          <p:cNvSpPr txBox="1"/>
          <p:nvPr/>
        </p:nvSpPr>
        <p:spPr>
          <a:xfrm>
            <a:off x="4732819" y="3268036"/>
            <a:ext cx="2944191" cy="369332"/>
          </a:xfrm>
          <a:prstGeom prst="rect">
            <a:avLst/>
          </a:prstGeom>
          <a:noFill/>
        </p:spPr>
        <p:txBody>
          <a:bodyPr wrap="square">
            <a:spAutoFit/>
          </a:bodyPr>
          <a:lstStyle/>
          <a:p>
            <a:r>
              <a:rPr lang="en-US" dirty="0">
                <a:hlinkClick r:id="rId3"/>
              </a:rPr>
              <a:t>http://sopac-csrc.ucsd.edu/</a:t>
            </a:r>
            <a:r>
              <a:rPr lang="en-US" dirty="0"/>
              <a:t> </a:t>
            </a:r>
          </a:p>
        </p:txBody>
      </p:sp>
      <p:pic>
        <p:nvPicPr>
          <p:cNvPr id="4" name="Picture 3">
            <a:extLst>
              <a:ext uri="{FF2B5EF4-FFF2-40B4-BE49-F238E27FC236}">
                <a16:creationId xmlns:a16="http://schemas.microsoft.com/office/drawing/2014/main" id="{4D13CC37-37D8-2498-B324-FCC96042F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7359" y="4253642"/>
            <a:ext cx="6697281" cy="804330"/>
          </a:xfrm>
          <a:prstGeom prst="rect">
            <a:avLst/>
          </a:prstGeom>
        </p:spPr>
      </p:pic>
      <p:pic>
        <p:nvPicPr>
          <p:cNvPr id="22" name="Picture 21" descr="sio_logo_color">
            <a:extLst>
              <a:ext uri="{FF2B5EF4-FFF2-40B4-BE49-F238E27FC236}">
                <a16:creationId xmlns:a16="http://schemas.microsoft.com/office/drawing/2014/main" id="{E283D385-B070-6762-8B3B-4B981DE3D5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77555" y="2301866"/>
            <a:ext cx="797074" cy="73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a:extLst>
              <a:ext uri="{FF2B5EF4-FFF2-40B4-BE49-F238E27FC236}">
                <a16:creationId xmlns:a16="http://schemas.microsoft.com/office/drawing/2014/main" id="{14DCD9BA-EF45-2C1C-8DAD-8C8362E0C9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0244" y="2879140"/>
            <a:ext cx="1758259" cy="342765"/>
          </a:xfrm>
          <a:prstGeom prst="rect">
            <a:avLst/>
          </a:prstGeom>
        </p:spPr>
      </p:pic>
      <p:pic>
        <p:nvPicPr>
          <p:cNvPr id="24" name="Picture 23">
            <a:extLst>
              <a:ext uri="{FF2B5EF4-FFF2-40B4-BE49-F238E27FC236}">
                <a16:creationId xmlns:a16="http://schemas.microsoft.com/office/drawing/2014/main" id="{88882FBC-CEF0-563B-BC30-54A61DCA1A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40244" y="1987033"/>
            <a:ext cx="634861" cy="421013"/>
          </a:xfrm>
          <a:prstGeom prst="rect">
            <a:avLst/>
          </a:prstGeom>
        </p:spPr>
      </p:pic>
      <p:grpSp>
        <p:nvGrpSpPr>
          <p:cNvPr id="25" name="Group 24">
            <a:extLst>
              <a:ext uri="{FF2B5EF4-FFF2-40B4-BE49-F238E27FC236}">
                <a16:creationId xmlns:a16="http://schemas.microsoft.com/office/drawing/2014/main" id="{4753F24F-2143-4FC1-9352-8DEB66F72670}"/>
              </a:ext>
            </a:extLst>
          </p:cNvPr>
          <p:cNvGrpSpPr/>
          <p:nvPr/>
        </p:nvGrpSpPr>
        <p:grpSpPr>
          <a:xfrm>
            <a:off x="381796" y="848487"/>
            <a:ext cx="3641355" cy="996826"/>
            <a:chOff x="8550645" y="4767699"/>
            <a:chExt cx="3641355" cy="996826"/>
          </a:xfrm>
        </p:grpSpPr>
        <p:grpSp>
          <p:nvGrpSpPr>
            <p:cNvPr id="26" name="Group 25">
              <a:extLst>
                <a:ext uri="{FF2B5EF4-FFF2-40B4-BE49-F238E27FC236}">
                  <a16:creationId xmlns:a16="http://schemas.microsoft.com/office/drawing/2014/main" id="{150D5592-01DE-4CB6-5600-A488FD4DE415}"/>
                </a:ext>
              </a:extLst>
            </p:cNvPr>
            <p:cNvGrpSpPr/>
            <p:nvPr/>
          </p:nvGrpSpPr>
          <p:grpSpPr>
            <a:xfrm>
              <a:off x="8550645" y="4915032"/>
              <a:ext cx="3641355" cy="793379"/>
              <a:chOff x="8613648" y="4055166"/>
              <a:chExt cx="3641355" cy="793379"/>
            </a:xfrm>
          </p:grpSpPr>
          <p:pic>
            <p:nvPicPr>
              <p:cNvPr id="28" name="Picture 27">
                <a:extLst>
                  <a:ext uri="{FF2B5EF4-FFF2-40B4-BE49-F238E27FC236}">
                    <a16:creationId xmlns:a16="http://schemas.microsoft.com/office/drawing/2014/main" id="{27E65615-160C-187F-CE55-31C53C4EF87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13648" y="4108908"/>
                <a:ext cx="3318631" cy="626515"/>
              </a:xfrm>
              <a:prstGeom prst="rect">
                <a:avLst/>
              </a:prstGeom>
            </p:spPr>
          </p:pic>
          <p:sp>
            <p:nvSpPr>
              <p:cNvPr id="29" name="Rectangle 28">
                <a:extLst>
                  <a:ext uri="{FF2B5EF4-FFF2-40B4-BE49-F238E27FC236}">
                    <a16:creationId xmlns:a16="http://schemas.microsoft.com/office/drawing/2014/main" id="{1FA08D6C-9AD0-1BFE-C3F8-A274F3580DAD}"/>
                  </a:ext>
                </a:extLst>
              </p:cNvPr>
              <p:cNvSpPr/>
              <p:nvPr/>
            </p:nvSpPr>
            <p:spPr>
              <a:xfrm>
                <a:off x="10272964" y="4055166"/>
                <a:ext cx="1982039" cy="793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7" name="Google Shape;178;p3">
              <a:extLst>
                <a:ext uri="{FF2B5EF4-FFF2-40B4-BE49-F238E27FC236}">
                  <a16:creationId xmlns:a16="http://schemas.microsoft.com/office/drawing/2014/main" id="{C7297FB8-503C-F988-B581-FD32DAC15B19}"/>
                </a:ext>
              </a:extLst>
            </p:cNvPr>
            <p:cNvPicPr preferRelativeResize="0"/>
            <p:nvPr/>
          </p:nvPicPr>
          <p:blipFill rotWithShape="1">
            <a:blip r:embed="rId9">
              <a:alphaModFix/>
            </a:blip>
            <a:srcRect/>
            <a:stretch/>
          </p:blipFill>
          <p:spPr>
            <a:xfrm>
              <a:off x="10355397" y="4767699"/>
              <a:ext cx="1032763" cy="996826"/>
            </a:xfrm>
            <a:prstGeom prst="rect">
              <a:avLst/>
            </a:prstGeom>
            <a:noFill/>
            <a:ln>
              <a:noFill/>
            </a:ln>
          </p:spPr>
        </p:pic>
      </p:grpSp>
    </p:spTree>
    <p:extLst>
      <p:ext uri="{BB962C8B-B14F-4D97-AF65-F5344CB8AC3E}">
        <p14:creationId xmlns:p14="http://schemas.microsoft.com/office/powerpoint/2010/main" val="23698853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F6B136-9943-E4AD-88B2-937239AFAA1D}"/>
              </a:ext>
            </a:extLst>
          </p:cNvPr>
          <p:cNvPicPr>
            <a:picLocks noChangeAspect="1"/>
          </p:cNvPicPr>
          <p:nvPr/>
        </p:nvPicPr>
        <p:blipFill>
          <a:blip r:embed="rId2"/>
          <a:stretch>
            <a:fillRect/>
          </a:stretch>
        </p:blipFill>
        <p:spPr>
          <a:xfrm>
            <a:off x="6608015" y="836916"/>
            <a:ext cx="4965700" cy="4610100"/>
          </a:xfrm>
          <a:prstGeom prst="rect">
            <a:avLst/>
          </a:prstGeom>
        </p:spPr>
      </p:pic>
      <p:grpSp>
        <p:nvGrpSpPr>
          <p:cNvPr id="7" name="Group 6">
            <a:extLst>
              <a:ext uri="{FF2B5EF4-FFF2-40B4-BE49-F238E27FC236}">
                <a16:creationId xmlns:a16="http://schemas.microsoft.com/office/drawing/2014/main" id="{E4179C56-ECD7-5C8D-B41A-FBF624778BF1}"/>
              </a:ext>
            </a:extLst>
          </p:cNvPr>
          <p:cNvGrpSpPr/>
          <p:nvPr/>
        </p:nvGrpSpPr>
        <p:grpSpPr>
          <a:xfrm>
            <a:off x="618286" y="714458"/>
            <a:ext cx="5511472" cy="5806622"/>
            <a:chOff x="618286" y="714458"/>
            <a:chExt cx="5511472" cy="5806622"/>
          </a:xfrm>
        </p:grpSpPr>
        <p:pic>
          <p:nvPicPr>
            <p:cNvPr id="2" name="Picture 1">
              <a:extLst>
                <a:ext uri="{FF2B5EF4-FFF2-40B4-BE49-F238E27FC236}">
                  <a16:creationId xmlns:a16="http://schemas.microsoft.com/office/drawing/2014/main" id="{7FBFB2CA-EAF9-37F4-53F5-383E51DF1F6D}"/>
                </a:ext>
              </a:extLst>
            </p:cNvPr>
            <p:cNvPicPr>
              <a:picLocks noChangeAspect="1"/>
            </p:cNvPicPr>
            <p:nvPr/>
          </p:nvPicPr>
          <p:blipFill>
            <a:blip r:embed="rId3"/>
            <a:stretch>
              <a:fillRect/>
            </a:stretch>
          </p:blipFill>
          <p:spPr>
            <a:xfrm>
              <a:off x="719558" y="714458"/>
              <a:ext cx="5410200" cy="3581400"/>
            </a:xfrm>
            <a:prstGeom prst="rect">
              <a:avLst/>
            </a:prstGeom>
          </p:spPr>
        </p:pic>
        <p:pic>
          <p:nvPicPr>
            <p:cNvPr id="4" name="Picture 3">
              <a:extLst>
                <a:ext uri="{FF2B5EF4-FFF2-40B4-BE49-F238E27FC236}">
                  <a16:creationId xmlns:a16="http://schemas.microsoft.com/office/drawing/2014/main" id="{D02FFC40-3D95-FAC8-CC93-B634281578E8}"/>
                </a:ext>
              </a:extLst>
            </p:cNvPr>
            <p:cNvPicPr>
              <a:picLocks noChangeAspect="1"/>
            </p:cNvPicPr>
            <p:nvPr/>
          </p:nvPicPr>
          <p:blipFill>
            <a:blip r:embed="rId4"/>
            <a:stretch>
              <a:fillRect/>
            </a:stretch>
          </p:blipFill>
          <p:spPr>
            <a:xfrm>
              <a:off x="659105" y="4206051"/>
              <a:ext cx="4762500" cy="495300"/>
            </a:xfrm>
            <a:prstGeom prst="rect">
              <a:avLst/>
            </a:prstGeom>
          </p:spPr>
        </p:pic>
        <p:pic>
          <p:nvPicPr>
            <p:cNvPr id="6" name="Picture 5">
              <a:extLst>
                <a:ext uri="{FF2B5EF4-FFF2-40B4-BE49-F238E27FC236}">
                  <a16:creationId xmlns:a16="http://schemas.microsoft.com/office/drawing/2014/main" id="{987CFF5D-CC78-72E2-F670-2E51499FEA8E}"/>
                </a:ext>
              </a:extLst>
            </p:cNvPr>
            <p:cNvPicPr>
              <a:picLocks noChangeAspect="1"/>
            </p:cNvPicPr>
            <p:nvPr/>
          </p:nvPicPr>
          <p:blipFill>
            <a:blip r:embed="rId5"/>
            <a:stretch>
              <a:fillRect/>
            </a:stretch>
          </p:blipFill>
          <p:spPr>
            <a:xfrm>
              <a:off x="618286" y="4895480"/>
              <a:ext cx="4965700" cy="1625600"/>
            </a:xfrm>
            <a:prstGeom prst="rect">
              <a:avLst/>
            </a:prstGeom>
          </p:spPr>
        </p:pic>
      </p:grpSp>
      <p:sp>
        <p:nvSpPr>
          <p:cNvPr id="3" name="Rectangle 2">
            <a:extLst>
              <a:ext uri="{FF2B5EF4-FFF2-40B4-BE49-F238E27FC236}">
                <a16:creationId xmlns:a16="http://schemas.microsoft.com/office/drawing/2014/main" id="{6B1D60EC-507F-D9D5-D65E-4F9788732265}"/>
              </a:ext>
            </a:extLst>
          </p:cNvPr>
          <p:cNvSpPr txBox="1">
            <a:spLocks noChangeArrowheads="1"/>
          </p:cNvSpPr>
          <p:nvPr/>
        </p:nvSpPr>
        <p:spPr>
          <a:xfrm>
            <a:off x="1408696" y="151312"/>
            <a:ext cx="9374608"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Geodesy Courses - 2</a:t>
            </a:r>
          </a:p>
        </p:txBody>
      </p:sp>
    </p:spTree>
    <p:extLst>
      <p:ext uri="{BB962C8B-B14F-4D97-AF65-F5344CB8AC3E}">
        <p14:creationId xmlns:p14="http://schemas.microsoft.com/office/powerpoint/2010/main" val="2056887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4707C3-ABAC-D9CB-1D67-13D293115F22}"/>
              </a:ext>
            </a:extLst>
          </p:cNvPr>
          <p:cNvSpPr txBox="1"/>
          <p:nvPr/>
        </p:nvSpPr>
        <p:spPr>
          <a:xfrm>
            <a:off x="127459" y="546626"/>
            <a:ext cx="11759879" cy="6314229"/>
          </a:xfrm>
          <a:prstGeom prst="rect">
            <a:avLst/>
          </a:prstGeom>
          <a:noFill/>
        </p:spPr>
        <p:txBody>
          <a:bodyPr wrap="square">
            <a:spAutoFit/>
          </a:bodyPr>
          <a:lstStyle/>
          <a:p>
            <a:pPr marL="0" marR="0">
              <a:lnSpc>
                <a:spcPct val="107000"/>
              </a:lnSpc>
              <a:spcBef>
                <a:spcPts val="0"/>
              </a:spcBef>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Course justification and content objectives: </a:t>
            </a:r>
            <a:r>
              <a:rPr lang="en-US" sz="1800" kern="100" dirty="0">
                <a:effectLst/>
                <a:latin typeface="Calibri" panose="020F0502020204030204" pitchFamily="34" charset="0"/>
                <a:ea typeface="Calibri" panose="020F0502020204030204" pitchFamily="34" charset="0"/>
                <a:cs typeface="Calibri" panose="020F0502020204030204" pitchFamily="34" charset="0"/>
              </a:rPr>
              <a:t>Geodesy is the study of Earth’s size (geometry), shape (gravity field) and deformations (e.g., plate tectonic motions, subsidence). It provides access to a well-defined spatial reference system for precise geospatial information (latitude, longitude, height, elevation with respect to sea level) used for positioning, navigation, surveying and mapping. Geodesy is also an important discipline within the earth, atmospheric and oceanographic sciences, using observations of GPS and other satellite navigation constellations, remote sensing platforms (satellite and drone), and various terrestrial sensors. It is a data- and analysis-intensive discipline increasingly requiring modern data science methods. This introductory course will provide students with a solid background in geospatial systems for eventual employment in the public and private sectors. The course will also serve as a pipeline to the geodesy track at SIO/Earth Sciences and to other academic institutions and </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to alleviate the nationwide deficiency of geodesists. The objective is to provide basic knowledge of geodetic concepts for Earth and data scientists and the underlying geodetic framework for precise spatial information.</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Learning objectives:</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Acquire basis concepts of geodetic science</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Provide overview of geodetic instrumentation and observations</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Develop elementary skills in geodetic data analysis</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Explore existing geodetic infrastructure and data repositories</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Experience hands on visualization and manipulation of geospatial information</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arenBoth"/>
            </a:pPr>
            <a:r>
              <a:rPr lang="en-US" sz="1800" kern="100" dirty="0">
                <a:effectLst/>
                <a:latin typeface="Calibri" panose="020F0502020204030204" pitchFamily="34" charset="0"/>
                <a:ea typeface="Calibri" panose="020F0502020204030204" pitchFamily="34" charset="0"/>
                <a:cs typeface="Calibri" panose="020F0502020204030204" pitchFamily="34" charset="0"/>
              </a:rPr>
              <a:t>Understand the </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underlying geodetic framework for precise spatial information systems</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arenBoth"/>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Provide example of data science applications in solving geodetic problems</a:t>
            </a:r>
          </a:p>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Preferred background: </a:t>
            </a:r>
            <a:r>
              <a:rPr lang="en-US" sz="1800" kern="100" dirty="0">
                <a:effectLst/>
                <a:latin typeface="Calibri" panose="020F0502020204030204" pitchFamily="34" charset="0"/>
                <a:ea typeface="Calibri" panose="020F0502020204030204" pitchFamily="34" charset="0"/>
                <a:cs typeface="Calibri" panose="020F0502020204030204" pitchFamily="34" charset="0"/>
              </a:rPr>
              <a:t>statistics, linear algebra, </a:t>
            </a:r>
            <a:r>
              <a:rPr lang="en-US" kern="100" dirty="0">
                <a:latin typeface="Calibri" panose="020F0502020204030204" pitchFamily="34" charset="0"/>
                <a:ea typeface="Calibri" panose="020F0502020204030204" pitchFamily="34" charset="0"/>
                <a:cs typeface="Calibri" panose="020F0502020204030204" pitchFamily="34" charset="0"/>
              </a:rPr>
              <a:t>Matlab/</a:t>
            </a:r>
            <a:r>
              <a:rPr lang="en-US" sz="1800" kern="100" dirty="0">
                <a:effectLst/>
                <a:latin typeface="Calibri" panose="020F0502020204030204" pitchFamily="34" charset="0"/>
                <a:ea typeface="Calibri" panose="020F0502020204030204" pitchFamily="34" charset="0"/>
                <a:cs typeface="Calibri" panose="020F0502020204030204" pitchFamily="34" charset="0"/>
              </a:rPr>
              <a:t>Python</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2">
            <a:extLst>
              <a:ext uri="{FF2B5EF4-FFF2-40B4-BE49-F238E27FC236}">
                <a16:creationId xmlns:a16="http://schemas.microsoft.com/office/drawing/2014/main" id="{6FDE7102-35AA-3540-C364-39A7ED9CD1C8}"/>
              </a:ext>
            </a:extLst>
          </p:cNvPr>
          <p:cNvSpPr txBox="1">
            <a:spLocks noChangeArrowheads="1"/>
          </p:cNvSpPr>
          <p:nvPr/>
        </p:nvSpPr>
        <p:spPr>
          <a:xfrm>
            <a:off x="949276" y="136439"/>
            <a:ext cx="10293447"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Proposed Undergraduate Course Title: Geodesy and Geospatial Information</a:t>
            </a:r>
          </a:p>
        </p:txBody>
      </p:sp>
    </p:spTree>
    <p:extLst>
      <p:ext uri="{BB962C8B-B14F-4D97-AF65-F5344CB8AC3E}">
        <p14:creationId xmlns:p14="http://schemas.microsoft.com/office/powerpoint/2010/main" val="3646460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BD835727-FA0F-5161-1296-8ED5D9790AC2}"/>
              </a:ext>
            </a:extLst>
          </p:cNvPr>
          <p:cNvSpPr txBox="1">
            <a:spLocks noChangeArrowheads="1"/>
          </p:cNvSpPr>
          <p:nvPr/>
        </p:nvSpPr>
        <p:spPr>
          <a:xfrm>
            <a:off x="949276" y="223525"/>
            <a:ext cx="10293447"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Proposed Undergraduate Course: Geodesy and Geospatial Information</a:t>
            </a:r>
          </a:p>
        </p:txBody>
      </p:sp>
      <p:graphicFrame>
        <p:nvGraphicFramePr>
          <p:cNvPr id="5" name="Table 4">
            <a:extLst>
              <a:ext uri="{FF2B5EF4-FFF2-40B4-BE49-F238E27FC236}">
                <a16:creationId xmlns:a16="http://schemas.microsoft.com/office/drawing/2014/main" id="{E33B8386-E958-FD00-6F52-DFF5C5BD397E}"/>
              </a:ext>
            </a:extLst>
          </p:cNvPr>
          <p:cNvGraphicFramePr>
            <a:graphicFrameLocks noGrp="1"/>
          </p:cNvGraphicFramePr>
          <p:nvPr>
            <p:extLst>
              <p:ext uri="{D42A27DB-BD31-4B8C-83A1-F6EECF244321}">
                <p14:modId xmlns:p14="http://schemas.microsoft.com/office/powerpoint/2010/main" val="3110240073"/>
              </p:ext>
            </p:extLst>
          </p:nvPr>
        </p:nvGraphicFramePr>
        <p:xfrm>
          <a:off x="2067837" y="848921"/>
          <a:ext cx="8056324" cy="5861754"/>
        </p:xfrm>
        <a:graphic>
          <a:graphicData uri="http://schemas.openxmlformats.org/drawingml/2006/table">
            <a:tbl>
              <a:tblPr firstRow="1" firstCol="1" bandRow="1"/>
              <a:tblGrid>
                <a:gridCol w="709883">
                  <a:extLst>
                    <a:ext uri="{9D8B030D-6E8A-4147-A177-3AD203B41FA5}">
                      <a16:colId xmlns:a16="http://schemas.microsoft.com/office/drawing/2014/main" val="814407009"/>
                    </a:ext>
                  </a:extLst>
                </a:gridCol>
                <a:gridCol w="1544430">
                  <a:extLst>
                    <a:ext uri="{9D8B030D-6E8A-4147-A177-3AD203B41FA5}">
                      <a16:colId xmlns:a16="http://schemas.microsoft.com/office/drawing/2014/main" val="1763718907"/>
                    </a:ext>
                  </a:extLst>
                </a:gridCol>
                <a:gridCol w="5802011">
                  <a:extLst>
                    <a:ext uri="{9D8B030D-6E8A-4147-A177-3AD203B41FA5}">
                      <a16:colId xmlns:a16="http://schemas.microsoft.com/office/drawing/2014/main" val="1690185582"/>
                    </a:ext>
                  </a:extLst>
                </a:gridCol>
              </a:tblGrid>
              <a:tr h="0">
                <a:tc>
                  <a:txBody>
                    <a:bodyPr/>
                    <a:lstStyle/>
                    <a:p>
                      <a:pPr marL="0" marR="0">
                        <a:lnSpc>
                          <a:spcPct val="107000"/>
                        </a:lnSpc>
                        <a:spcBef>
                          <a:spcPts val="0"/>
                        </a:spcBef>
                        <a:spcAft>
                          <a:spcPts val="0"/>
                        </a:spcAft>
                      </a:pPr>
                      <a:r>
                        <a:rPr lang="en-US" sz="1600" b="1" kern="100" dirty="0">
                          <a:effectLst/>
                          <a:latin typeface="Calibri" panose="020F0502020204030204" pitchFamily="34" charset="0"/>
                          <a:ea typeface="Calibri" panose="020F0502020204030204" pitchFamily="34" charset="0"/>
                          <a:cs typeface="Calibri" panose="020F0502020204030204" pitchFamily="34" charset="0"/>
                        </a:rPr>
                        <a:t>Week</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b="1" kern="100" dirty="0">
                          <a:effectLst/>
                          <a:latin typeface="Calibri" panose="020F0502020204030204" pitchFamily="34" charset="0"/>
                          <a:ea typeface="Calibri" panose="020F0502020204030204" pitchFamily="34" charset="0"/>
                          <a:cs typeface="Calibri" panose="020F0502020204030204" pitchFamily="34" charset="0"/>
                        </a:rPr>
                        <a:t>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b="1" kern="100" dirty="0">
                          <a:effectLst/>
                          <a:latin typeface="Calibri" panose="020F0502020204030204" pitchFamily="34" charset="0"/>
                          <a:ea typeface="Calibri" panose="020F0502020204030204" pitchFamily="34" charset="0"/>
                          <a:cs typeface="Calibri" panose="020F0502020204030204" pitchFamily="34" charset="0"/>
                        </a:rPr>
                        <a:t>Topic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1837688"/>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1</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History &amp; Applications of Geodesy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Overview of Spatial Information Systems – GIS software</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40767004"/>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2</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Earth’s Size (geometry and ellipsoid)</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Georeferencing/Datums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2314944"/>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3</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Earth’s Shape (geoid, elevations)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Map Projections/State Plane Coordinates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1900710"/>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4</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Earth’s Deformations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Epoch-Date and Dynamic Datums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2520212"/>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5</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Geodetic Observations (GPS, InSAR) </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Spatial Data Collection</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3192968"/>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6</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Geodetic Observations (terrestrial, sea floor, altimetry, atmosphere)</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Metadata</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2611808"/>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7</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Geodetic Positioning</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Query and Spatial Analysis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8093891"/>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8</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Time Series Analysis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Uncertainty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6003048"/>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9</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Geodetic Infrastructure</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Geographic Databases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3086892"/>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10</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Survey of Geodetic Apps &amp; Web-based Tools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Visualization &amp; User Interaction</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2768872"/>
                  </a:ext>
                </a:extLst>
              </a:tr>
              <a:tr h="0">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11</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Tuesday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Thursday</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600" kern="100" dirty="0">
                          <a:effectLst/>
                          <a:latin typeface="Calibri" panose="020F0502020204030204" pitchFamily="34" charset="0"/>
                          <a:ea typeface="Calibri" panose="020F0502020204030204" pitchFamily="34" charset="0"/>
                          <a:cs typeface="Calibri" panose="020F0502020204030204" pitchFamily="34" charset="0"/>
                        </a:rPr>
                        <a:t>Data Science Applications</a:t>
                      </a:r>
                      <a:endParaRPr lang="en-US"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5398529"/>
                  </a:ext>
                </a:extLst>
              </a:tr>
            </a:tbl>
          </a:graphicData>
        </a:graphic>
      </p:graphicFrame>
    </p:spTree>
    <p:extLst>
      <p:ext uri="{BB962C8B-B14F-4D97-AF65-F5344CB8AC3E}">
        <p14:creationId xmlns:p14="http://schemas.microsoft.com/office/powerpoint/2010/main" val="3463669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FCE114-EFD5-66B5-5C87-DB4FE8BD81A3}"/>
              </a:ext>
            </a:extLst>
          </p:cNvPr>
          <p:cNvSpPr txBox="1"/>
          <p:nvPr/>
        </p:nvSpPr>
        <p:spPr>
          <a:xfrm>
            <a:off x="1070344" y="1077448"/>
            <a:ext cx="9753600" cy="3635547"/>
          </a:xfrm>
          <a:prstGeom prst="rect">
            <a:avLst/>
          </a:prstGeom>
          <a:noFill/>
        </p:spPr>
        <p:txBody>
          <a:bodyPr wrap="square">
            <a:spAutoFit/>
          </a:bodyPr>
          <a:lstStyle/>
          <a:p>
            <a:pPr marL="0" marR="0" algn="just">
              <a:lnSpc>
                <a:spcPct val="107000"/>
              </a:lnSpc>
              <a:spcBef>
                <a:spcPts val="0"/>
              </a:spcBef>
              <a:spcAft>
                <a:spcPts val="0"/>
              </a:spcAft>
            </a:pPr>
            <a:r>
              <a:rPr lang="en-US" kern="100" dirty="0">
                <a:effectLst/>
                <a:latin typeface="Calibri" panose="020F0502020204030204" pitchFamily="34" charset="0"/>
                <a:ea typeface="Calibri" panose="020F0502020204030204" pitchFamily="34" charset="0"/>
                <a:cs typeface="Calibri" panose="020F0502020204030204" pitchFamily="34" charset="0"/>
              </a:rPr>
              <a:t>Our collaboration with NGS includes three activities: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Create a formal </a:t>
            </a:r>
            <a:r>
              <a:rPr lang="en-US" b="1" kern="0" dirty="0">
                <a:effectLst/>
                <a:latin typeface="Calibri" panose="020F0502020204030204" pitchFamily="34" charset="0"/>
                <a:ea typeface="Calibri" panose="020F0502020204030204" pitchFamily="34" charset="0"/>
                <a:cs typeface="Calibri" panose="020F0502020204030204" pitchFamily="34" charset="0"/>
              </a:rPr>
              <a:t>Geodesy Program at SIO </a:t>
            </a:r>
            <a:r>
              <a:rPr lang="en-US" b="0" i="0" dirty="0">
                <a:solidFill>
                  <a:srgbClr val="000000"/>
                </a:solidFill>
                <a:effectLst/>
                <a:latin typeface="Calibri" panose="020F0502020204030204" pitchFamily="34" charset="0"/>
                <a:cs typeface="Calibri" panose="020F0502020204030204" pitchFamily="34" charset="0"/>
              </a:rPr>
              <a:t>in support of the nationwide deficiency of geodesists. Expand current geophysics curriculum – funding for 5 graduate students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Develop an </a:t>
            </a:r>
            <a:r>
              <a:rPr lang="en-US" b="1" kern="0" dirty="0">
                <a:effectLst/>
                <a:latin typeface="Calibri" panose="020F0502020204030204" pitchFamily="34" charset="0"/>
                <a:ea typeface="Calibri" panose="020F0502020204030204" pitchFamily="34" charset="0"/>
                <a:cs typeface="Calibri" panose="020F0502020204030204" pitchFamily="34" charset="0"/>
              </a:rPr>
              <a:t>Intra-Frame Deformation Model (IFDM) </a:t>
            </a:r>
            <a:r>
              <a:rPr lang="en-US" kern="0" dirty="0">
                <a:effectLst/>
                <a:latin typeface="Calibri" panose="020F0502020204030204" pitchFamily="34" charset="0"/>
                <a:ea typeface="Calibri" panose="020F0502020204030204" pitchFamily="34" charset="0"/>
                <a:cs typeface="Calibri" panose="020F0502020204030204" pitchFamily="34" charset="0"/>
              </a:rPr>
              <a:t>to supplement the NSRS for users in regions of significant ground motions, using GNSS and InSAR/GNSS displacement fields (funded by NASA projects) and underlying geophysical models. CSRC will exercise the IFDM through its community of public, private and academic users of precise spatial referencing in our challenging region of secular and transient crustal movements.</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[Investigate a </a:t>
            </a:r>
            <a:r>
              <a:rPr lang="en-US" b="1" kern="0" dirty="0">
                <a:effectLst/>
                <a:latin typeface="Calibri" panose="020F0502020204030204" pitchFamily="34" charset="0"/>
                <a:ea typeface="Calibri" panose="020F0502020204030204" pitchFamily="34" charset="0"/>
                <a:cs typeface="Calibri" panose="020F0502020204030204" pitchFamily="34" charset="0"/>
              </a:rPr>
              <a:t>unified vertical reference frame</a:t>
            </a:r>
            <a:r>
              <a:rPr lang="en-US" kern="0" dirty="0">
                <a:effectLst/>
                <a:latin typeface="Calibri" panose="020F0502020204030204" pitchFamily="34" charset="0"/>
                <a:ea typeface="Calibri" panose="020F0502020204030204" pitchFamily="34" charset="0"/>
                <a:cs typeface="Calibri" panose="020F0502020204030204" pitchFamily="34" charset="0"/>
              </a:rPr>
              <a:t>, including a marine geoid </a:t>
            </a:r>
            <a:r>
              <a:rPr lang="en-US" kern="100" dirty="0">
                <a:effectLst/>
                <a:latin typeface="Calibri" panose="020F0502020204030204" pitchFamily="34" charset="0"/>
                <a:ea typeface="Calibri" panose="020F0502020204030204" pitchFamily="34" charset="0"/>
                <a:cs typeface="Calibri" panose="020F0502020204030204" pitchFamily="34" charset="0"/>
              </a:rPr>
              <a:t>optimized to be consistent with the full spectrum of observations from </a:t>
            </a:r>
            <a:r>
              <a:rPr lang="en-US" kern="0" dirty="0">
                <a:effectLst/>
                <a:latin typeface="Calibri" panose="020F0502020204030204" pitchFamily="34" charset="0"/>
                <a:ea typeface="Calibri" panose="020F0502020204030204" pitchFamily="34" charset="0"/>
                <a:cs typeface="Calibri" panose="020F0502020204030204" pitchFamily="34" charset="0"/>
              </a:rPr>
              <a:t>modern gravimetric geoids (e.g., GRAV-D, ICGEM), </a:t>
            </a:r>
            <a:r>
              <a:rPr lang="en-US" kern="100" dirty="0">
                <a:effectLst/>
                <a:latin typeface="Calibri" panose="020F0502020204030204" pitchFamily="34" charset="0"/>
                <a:ea typeface="Calibri" panose="020F0502020204030204" pitchFamily="34" charset="0"/>
                <a:cs typeface="Calibri" panose="020F0502020204030204" pitchFamily="34" charset="0"/>
              </a:rPr>
              <a:t>remotely-sensed observations (e.g., SWOT, ICESat-2), in situ ocean observations and assimilating ocean models, and the TRF.]</a:t>
            </a:r>
          </a:p>
        </p:txBody>
      </p:sp>
      <p:sp>
        <p:nvSpPr>
          <p:cNvPr id="5" name="TextBox 4">
            <a:extLst>
              <a:ext uri="{FF2B5EF4-FFF2-40B4-BE49-F238E27FC236}">
                <a16:creationId xmlns:a16="http://schemas.microsoft.com/office/drawing/2014/main" id="{C54B861A-6DEF-8D2D-DF66-9051C513C6B7}"/>
              </a:ext>
            </a:extLst>
          </p:cNvPr>
          <p:cNvSpPr txBox="1"/>
          <p:nvPr/>
        </p:nvSpPr>
        <p:spPr>
          <a:xfrm>
            <a:off x="1741777" y="212243"/>
            <a:ext cx="8410734" cy="461665"/>
          </a:xfrm>
          <a:prstGeom prst="rect">
            <a:avLst/>
          </a:prstGeom>
          <a:noFill/>
        </p:spPr>
        <p:txBody>
          <a:bodyPr wrap="square">
            <a:spAutoFit/>
          </a:bodyPr>
          <a:lstStyle/>
          <a:p>
            <a:pPr algn="l"/>
            <a:r>
              <a:rPr lang="en-US" sz="2400" b="1" i="0" dirty="0">
                <a:solidFill>
                  <a:srgbClr val="0070C0"/>
                </a:solidFill>
                <a:effectLst/>
                <a:latin typeface="Calibri" panose="020F0502020204030204" pitchFamily="34" charset="0"/>
                <a:cs typeface="Calibri" panose="020F0502020204030204" pitchFamily="34" charset="0"/>
              </a:rPr>
              <a:t>SIO NOAA/NGS FY 23 Geospatial Modeling Competition Award</a:t>
            </a:r>
          </a:p>
        </p:txBody>
      </p:sp>
      <p:sp>
        <p:nvSpPr>
          <p:cNvPr id="2" name="Arrow: Right 1">
            <a:extLst>
              <a:ext uri="{FF2B5EF4-FFF2-40B4-BE49-F238E27FC236}">
                <a16:creationId xmlns:a16="http://schemas.microsoft.com/office/drawing/2014/main" id="{52822EB8-DC3B-C87C-BD8E-BBC944E0ACF2}"/>
              </a:ext>
            </a:extLst>
          </p:cNvPr>
          <p:cNvSpPr/>
          <p:nvPr/>
        </p:nvSpPr>
        <p:spPr bwMode="auto">
          <a:xfrm>
            <a:off x="450328" y="2068286"/>
            <a:ext cx="517664" cy="228600"/>
          </a:xfrm>
          <a:prstGeom prst="right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New Roman" pitchFamily="18" charset="0"/>
            </a:endParaRPr>
          </a:p>
        </p:txBody>
      </p:sp>
    </p:spTree>
    <p:extLst>
      <p:ext uri="{BB962C8B-B14F-4D97-AF65-F5344CB8AC3E}">
        <p14:creationId xmlns:p14="http://schemas.microsoft.com/office/powerpoint/2010/main" val="2963964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OES.m4v">
            <a:hlinkClick r:id="" action="ppaction://media"/>
            <a:extLst>
              <a:ext uri="{FF2B5EF4-FFF2-40B4-BE49-F238E27FC236}">
                <a16:creationId xmlns:a16="http://schemas.microsoft.com/office/drawing/2014/main" id="{DCA5703D-CE5F-46D5-B904-9735B4BE62D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40579" y="4406546"/>
            <a:ext cx="2123999" cy="1463040"/>
          </a:xfrm>
          <a:prstGeom prst="rect">
            <a:avLst/>
          </a:prstGeom>
        </p:spPr>
      </p:pic>
      <p:pic>
        <p:nvPicPr>
          <p:cNvPr id="26" name="Picture 17">
            <a:extLst>
              <a:ext uri="{FF2B5EF4-FFF2-40B4-BE49-F238E27FC236}">
                <a16:creationId xmlns:a16="http://schemas.microsoft.com/office/drawing/2014/main" id="{208ABB9E-5928-4275-A7A0-A0B11C0A734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8816" y="4406546"/>
            <a:ext cx="2238066" cy="1463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8">
            <a:extLst>
              <a:ext uri="{FF2B5EF4-FFF2-40B4-BE49-F238E27FC236}">
                <a16:creationId xmlns:a16="http://schemas.microsoft.com/office/drawing/2014/main" id="{7EEC92F0-684D-4621-B1B4-F068678EE95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534866" y="4406546"/>
            <a:ext cx="1457783" cy="1463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TextBox 27">
            <a:extLst>
              <a:ext uri="{FF2B5EF4-FFF2-40B4-BE49-F238E27FC236}">
                <a16:creationId xmlns:a16="http://schemas.microsoft.com/office/drawing/2014/main" id="{7B7FC7D2-0457-435E-88C8-E6D91BDD0646}"/>
              </a:ext>
            </a:extLst>
          </p:cNvPr>
          <p:cNvSpPr txBox="1"/>
          <p:nvPr/>
        </p:nvSpPr>
        <p:spPr>
          <a:xfrm>
            <a:off x="5176113" y="5172880"/>
            <a:ext cx="2121332" cy="646331"/>
          </a:xfrm>
          <a:prstGeom prst="rect">
            <a:avLst/>
          </a:prstGeom>
          <a:noFill/>
        </p:spPr>
        <p:txBody>
          <a:bodyPr wrap="square" rtlCol="0">
            <a:spAutoFit/>
          </a:bodyPr>
          <a:lstStyle/>
          <a:p>
            <a:pPr fontAlgn="base">
              <a:spcBef>
                <a:spcPct val="0"/>
              </a:spcBef>
              <a:spcAft>
                <a:spcPct val="0"/>
              </a:spcAft>
            </a:pPr>
            <a:r>
              <a:rPr lang="en-US" u="sng" dirty="0">
                <a:solidFill>
                  <a:prstClr val="white"/>
                </a:solidFill>
                <a:latin typeface="Calibri" panose="020F0502020204030204" pitchFamily="34" charset="0"/>
                <a:ea typeface="Verdana" panose="020B0604030504040204" pitchFamily="34" charset="0"/>
                <a:cs typeface="Calibri" panose="020F0502020204030204" pitchFamily="34" charset="0"/>
              </a:rPr>
              <a:t>Summer</a:t>
            </a:r>
          </a:p>
          <a:p>
            <a:pPr fontAlgn="base">
              <a:spcBef>
                <a:spcPct val="0"/>
              </a:spcBef>
              <a:spcAft>
                <a:spcPct val="0"/>
              </a:spcAft>
            </a:pPr>
            <a:r>
              <a:rPr lang="en-US" u="sng" dirty="0">
                <a:solidFill>
                  <a:prstClr val="white"/>
                </a:solidFill>
                <a:latin typeface="Calibri" panose="020F0502020204030204" pitchFamily="34" charset="0"/>
                <a:ea typeface="Verdana" panose="020B0604030504040204" pitchFamily="34" charset="0"/>
                <a:cs typeface="Calibri" panose="020F0502020204030204" pitchFamily="34" charset="0"/>
              </a:rPr>
              <a:t>Monsoon</a:t>
            </a:r>
          </a:p>
        </p:txBody>
      </p:sp>
      <p:pic>
        <p:nvPicPr>
          <p:cNvPr id="29" name="Picture 28">
            <a:extLst>
              <a:ext uri="{FF2B5EF4-FFF2-40B4-BE49-F238E27FC236}">
                <a16:creationId xmlns:a16="http://schemas.microsoft.com/office/drawing/2014/main" id="{54B7C515-E0C1-409C-8DEC-9C710D74AE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5023" y="4336206"/>
            <a:ext cx="3169920" cy="1645920"/>
          </a:xfrm>
          <a:prstGeom prst="rect">
            <a:avLst/>
          </a:prstGeom>
        </p:spPr>
      </p:pic>
      <p:sp>
        <p:nvSpPr>
          <p:cNvPr id="30" name="Rectangle 3">
            <a:extLst>
              <a:ext uri="{FF2B5EF4-FFF2-40B4-BE49-F238E27FC236}">
                <a16:creationId xmlns:a16="http://schemas.microsoft.com/office/drawing/2014/main" id="{191CBC99-F858-44A8-9A73-9AB7B718B837}"/>
              </a:ext>
            </a:extLst>
          </p:cNvPr>
          <p:cNvSpPr>
            <a:spLocks noChangeArrowheads="1"/>
          </p:cNvSpPr>
          <p:nvPr/>
        </p:nvSpPr>
        <p:spPr bwMode="auto">
          <a:xfrm>
            <a:off x="-21256" y="6386524"/>
            <a:ext cx="2686635" cy="686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200" b="1" u="sng" dirty="0">
                <a:solidFill>
                  <a:schemeClr val="bg1"/>
                </a:solidFill>
                <a:latin typeface="Calibri" panose="020F0502020204030204" pitchFamily="34" charset="0"/>
                <a:ea typeface="MS PGothic" panose="020B0600070205080204" pitchFamily="34" charset="-128"/>
                <a:cs typeface="Calibri" panose="020F0502020204030204" pitchFamily="34" charset="0"/>
              </a:rPr>
              <a:t>2011 Honshu Japan</a:t>
            </a:r>
          </a:p>
          <a:p>
            <a:pPr eaLnBrk="0" fontAlgn="base" hangingPunct="0">
              <a:spcBef>
                <a:spcPct val="20000"/>
              </a:spcBef>
              <a:spcAft>
                <a:spcPct val="0"/>
              </a:spcAft>
              <a:buClr>
                <a:srgbClr val="333399"/>
              </a:buClr>
              <a:buSzPct val="50000"/>
            </a:pPr>
            <a:endParaRPr lang="en-US" sz="1200" b="1" u="sng" dirty="0">
              <a:solidFill>
                <a:schemeClr val="bg1"/>
              </a:solidFill>
              <a:latin typeface="Calibri" panose="020F0502020204030204" pitchFamily="34" charset="0"/>
              <a:ea typeface="MS PGothic" panose="020B0600070205080204" pitchFamily="34" charset="-128"/>
              <a:cs typeface="Calibri" panose="020F0502020204030204" pitchFamily="34" charset="0"/>
            </a:endParaRPr>
          </a:p>
        </p:txBody>
      </p:sp>
      <p:sp>
        <p:nvSpPr>
          <p:cNvPr id="31" name="Rectangle 3">
            <a:extLst>
              <a:ext uri="{FF2B5EF4-FFF2-40B4-BE49-F238E27FC236}">
                <a16:creationId xmlns:a16="http://schemas.microsoft.com/office/drawing/2014/main" id="{4DCC194D-E4A5-41F5-A496-909F8D93C46E}"/>
              </a:ext>
            </a:extLst>
          </p:cNvPr>
          <p:cNvSpPr>
            <a:spLocks noChangeArrowheads="1"/>
          </p:cNvSpPr>
          <p:nvPr/>
        </p:nvSpPr>
        <p:spPr bwMode="auto">
          <a:xfrm>
            <a:off x="2797110" y="1095492"/>
            <a:ext cx="2965969" cy="472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Tsunamis</a:t>
            </a:r>
          </a:p>
          <a:p>
            <a:pPr eaLnBrk="0" fontAlgn="base" hangingPunct="0">
              <a:spcBef>
                <a:spcPct val="20000"/>
              </a:spcBef>
              <a:spcAft>
                <a:spcPct val="0"/>
              </a:spcAft>
              <a:buClr>
                <a:srgbClr val="333399"/>
              </a:buClr>
              <a:buSzPct val="50000"/>
            </a:pPr>
            <a:endParaRPr lang="en-US" sz="20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32" name="Rectangle 3">
            <a:extLst>
              <a:ext uri="{FF2B5EF4-FFF2-40B4-BE49-F238E27FC236}">
                <a16:creationId xmlns:a16="http://schemas.microsoft.com/office/drawing/2014/main" id="{E980243C-8751-4128-9C02-C840BF766765}"/>
              </a:ext>
            </a:extLst>
          </p:cNvPr>
          <p:cNvSpPr>
            <a:spLocks noChangeArrowheads="1"/>
          </p:cNvSpPr>
          <p:nvPr/>
        </p:nvSpPr>
        <p:spPr bwMode="auto">
          <a:xfrm>
            <a:off x="384592" y="4015437"/>
            <a:ext cx="1680530"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Landslides</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33" name="Rectangle 3">
            <a:extLst>
              <a:ext uri="{FF2B5EF4-FFF2-40B4-BE49-F238E27FC236}">
                <a16:creationId xmlns:a16="http://schemas.microsoft.com/office/drawing/2014/main" id="{5E0A1D7E-66EA-4CB8-9248-E8BC3FC30CAD}"/>
              </a:ext>
            </a:extLst>
          </p:cNvPr>
          <p:cNvSpPr>
            <a:spLocks noChangeArrowheads="1"/>
          </p:cNvSpPr>
          <p:nvPr/>
        </p:nvSpPr>
        <p:spPr bwMode="auto">
          <a:xfrm>
            <a:off x="7483085" y="4015437"/>
            <a:ext cx="2648499"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Atmospheric Rivers</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34" name="Rectangle 3">
            <a:extLst>
              <a:ext uri="{FF2B5EF4-FFF2-40B4-BE49-F238E27FC236}">
                <a16:creationId xmlns:a16="http://schemas.microsoft.com/office/drawing/2014/main" id="{4E090A0B-1AAF-4634-B587-6E461473CC24}"/>
              </a:ext>
            </a:extLst>
          </p:cNvPr>
          <p:cNvSpPr>
            <a:spLocks noChangeArrowheads="1"/>
          </p:cNvSpPr>
          <p:nvPr/>
        </p:nvSpPr>
        <p:spPr bwMode="auto">
          <a:xfrm>
            <a:off x="456397" y="1076862"/>
            <a:ext cx="1731330"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Earthquakes</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35" name="Rectangle 3">
            <a:extLst>
              <a:ext uri="{FF2B5EF4-FFF2-40B4-BE49-F238E27FC236}">
                <a16:creationId xmlns:a16="http://schemas.microsoft.com/office/drawing/2014/main" id="{A5C2282B-2176-4089-BAC0-54F05C9A31F9}"/>
              </a:ext>
            </a:extLst>
          </p:cNvPr>
          <p:cNvSpPr>
            <a:spLocks noChangeArrowheads="1"/>
          </p:cNvSpPr>
          <p:nvPr/>
        </p:nvSpPr>
        <p:spPr bwMode="auto">
          <a:xfrm>
            <a:off x="4893447" y="4015437"/>
            <a:ext cx="2648499"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Flooding</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36" name="Rectangle 3">
            <a:extLst>
              <a:ext uri="{FF2B5EF4-FFF2-40B4-BE49-F238E27FC236}">
                <a16:creationId xmlns:a16="http://schemas.microsoft.com/office/drawing/2014/main" id="{C17CB5E5-241D-4BF7-8828-9FF6E3E6B3FA}"/>
              </a:ext>
            </a:extLst>
          </p:cNvPr>
          <p:cNvSpPr>
            <a:spLocks noChangeArrowheads="1"/>
          </p:cNvSpPr>
          <p:nvPr/>
        </p:nvSpPr>
        <p:spPr bwMode="auto">
          <a:xfrm>
            <a:off x="10548930" y="4015437"/>
            <a:ext cx="1409697"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Volcanoes</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pic>
        <p:nvPicPr>
          <p:cNvPr id="37" name="Picture 36" descr="A picture containing outdoor, bench, park, wooden&#10;&#10;Description automatically generated">
            <a:extLst>
              <a:ext uri="{FF2B5EF4-FFF2-40B4-BE49-F238E27FC236}">
                <a16:creationId xmlns:a16="http://schemas.microsoft.com/office/drawing/2014/main" id="{D4A1F403-AD6D-4D10-81A3-EE9C141ABAFB}"/>
              </a:ext>
            </a:extLst>
          </p:cNvPr>
          <p:cNvPicPr>
            <a:picLocks noChangeAspect="1"/>
          </p:cNvPicPr>
          <p:nvPr/>
        </p:nvPicPr>
        <p:blipFill rotWithShape="1">
          <a:blip r:embed="rId9"/>
          <a:srcRect l="9135" r="18718" b="-1"/>
          <a:stretch/>
        </p:blipFill>
        <p:spPr>
          <a:xfrm>
            <a:off x="223018" y="1450063"/>
            <a:ext cx="2489458" cy="2286000"/>
          </a:xfrm>
          <a:prstGeom prst="rect">
            <a:avLst/>
          </a:prstGeom>
          <a:noFill/>
        </p:spPr>
      </p:pic>
      <p:pic>
        <p:nvPicPr>
          <p:cNvPr id="39" name="Picture 38">
            <a:extLst>
              <a:ext uri="{FF2B5EF4-FFF2-40B4-BE49-F238E27FC236}">
                <a16:creationId xmlns:a16="http://schemas.microsoft.com/office/drawing/2014/main" id="{90773DFE-1249-4EBB-A16D-0DF8736584F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89670" y="4406546"/>
            <a:ext cx="2579798" cy="1463040"/>
          </a:xfrm>
          <a:prstGeom prst="rect">
            <a:avLst/>
          </a:prstGeom>
        </p:spPr>
      </p:pic>
      <p:sp>
        <p:nvSpPr>
          <p:cNvPr id="40" name="Rectangle 3">
            <a:extLst>
              <a:ext uri="{FF2B5EF4-FFF2-40B4-BE49-F238E27FC236}">
                <a16:creationId xmlns:a16="http://schemas.microsoft.com/office/drawing/2014/main" id="{16A83690-0795-4145-8290-6329E8CBB914}"/>
              </a:ext>
            </a:extLst>
          </p:cNvPr>
          <p:cNvSpPr>
            <a:spLocks noChangeArrowheads="1"/>
          </p:cNvSpPr>
          <p:nvPr/>
        </p:nvSpPr>
        <p:spPr bwMode="auto">
          <a:xfrm>
            <a:off x="2710010" y="4015437"/>
            <a:ext cx="1879010"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Sea Level Rise</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pic>
        <p:nvPicPr>
          <p:cNvPr id="41" name="Picture 40">
            <a:extLst>
              <a:ext uri="{FF2B5EF4-FFF2-40B4-BE49-F238E27FC236}">
                <a16:creationId xmlns:a16="http://schemas.microsoft.com/office/drawing/2014/main" id="{D7117011-49BF-4B88-B8F9-B8CC2A3FEE3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07279" y="1450063"/>
            <a:ext cx="3051927" cy="2286000"/>
          </a:xfrm>
          <a:prstGeom prst="rect">
            <a:avLst/>
          </a:prstGeom>
        </p:spPr>
      </p:pic>
      <p:pic>
        <p:nvPicPr>
          <p:cNvPr id="42" name="Picture 41">
            <a:extLst>
              <a:ext uri="{FF2B5EF4-FFF2-40B4-BE49-F238E27FC236}">
                <a16:creationId xmlns:a16="http://schemas.microsoft.com/office/drawing/2014/main" id="{27447EA0-1059-4F4C-9DF7-1AE7A514944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964483" y="1450063"/>
            <a:ext cx="3048001" cy="2286000"/>
          </a:xfrm>
          <a:prstGeom prst="rect">
            <a:avLst/>
          </a:prstGeom>
        </p:spPr>
      </p:pic>
      <p:sp>
        <p:nvSpPr>
          <p:cNvPr id="43" name="Rectangle 3">
            <a:extLst>
              <a:ext uri="{FF2B5EF4-FFF2-40B4-BE49-F238E27FC236}">
                <a16:creationId xmlns:a16="http://schemas.microsoft.com/office/drawing/2014/main" id="{ED555ABD-C921-48B6-AA4B-FD799242BC95}"/>
              </a:ext>
            </a:extLst>
          </p:cNvPr>
          <p:cNvSpPr>
            <a:spLocks noChangeArrowheads="1"/>
          </p:cNvSpPr>
          <p:nvPr/>
        </p:nvSpPr>
        <p:spPr bwMode="auto">
          <a:xfrm>
            <a:off x="9853400" y="1076862"/>
            <a:ext cx="1575926"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Subsidence</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sp>
        <p:nvSpPr>
          <p:cNvPr id="44" name="Rectangle 3">
            <a:extLst>
              <a:ext uri="{FF2B5EF4-FFF2-40B4-BE49-F238E27FC236}">
                <a16:creationId xmlns:a16="http://schemas.microsoft.com/office/drawing/2014/main" id="{EE8E929A-2EF2-4623-8B9A-62E977525E1E}"/>
              </a:ext>
            </a:extLst>
          </p:cNvPr>
          <p:cNvSpPr>
            <a:spLocks noChangeArrowheads="1"/>
          </p:cNvSpPr>
          <p:nvPr/>
        </p:nvSpPr>
        <p:spPr bwMode="auto">
          <a:xfrm>
            <a:off x="5950804" y="1076862"/>
            <a:ext cx="2648499" cy="491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fontAlgn="base" hangingPunct="0">
              <a:spcBef>
                <a:spcPct val="20000"/>
              </a:spcBef>
              <a:spcAft>
                <a:spcPct val="0"/>
              </a:spcAft>
              <a:buClr>
                <a:srgbClr val="333399"/>
              </a:buClr>
              <a:buSzPct val="50000"/>
            </a:pPr>
            <a:r>
              <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rPr>
              <a:t>Drought</a:t>
            </a:r>
          </a:p>
          <a:p>
            <a:pPr eaLnBrk="0" fontAlgn="base" hangingPunct="0">
              <a:spcBef>
                <a:spcPct val="20000"/>
              </a:spcBef>
              <a:spcAft>
                <a:spcPct val="0"/>
              </a:spcAft>
              <a:buClr>
                <a:srgbClr val="333399"/>
              </a:buClr>
              <a:buSzPct val="50000"/>
            </a:pPr>
            <a:endParaRPr lang="en-US" sz="1600" b="1" u="sng" dirty="0">
              <a:solidFill>
                <a:prstClr val="black"/>
              </a:solidFill>
              <a:latin typeface="Calibri" panose="020F0502020204030204" pitchFamily="34" charset="0"/>
              <a:ea typeface="MS PGothic" panose="020B0600070205080204" pitchFamily="34" charset="-128"/>
              <a:cs typeface="Calibri" panose="020F0502020204030204" pitchFamily="34" charset="0"/>
            </a:endParaRPr>
          </a:p>
        </p:txBody>
      </p:sp>
      <p:pic>
        <p:nvPicPr>
          <p:cNvPr id="3" name="Picture 2">
            <a:extLst>
              <a:ext uri="{FF2B5EF4-FFF2-40B4-BE49-F238E27FC236}">
                <a16:creationId xmlns:a16="http://schemas.microsoft.com/office/drawing/2014/main" id="{F05F955E-1B19-7B27-D2D7-C4911C255C6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17753" y="1450939"/>
            <a:ext cx="2284249" cy="2284249"/>
          </a:xfrm>
          <a:prstGeom prst="rect">
            <a:avLst/>
          </a:prstGeom>
        </p:spPr>
      </p:pic>
      <p:sp>
        <p:nvSpPr>
          <p:cNvPr id="4" name="Rectangle 2">
            <a:extLst>
              <a:ext uri="{FF2B5EF4-FFF2-40B4-BE49-F238E27FC236}">
                <a16:creationId xmlns:a16="http://schemas.microsoft.com/office/drawing/2014/main" id="{93A28CE7-7954-8289-D81A-29E9130D1117}"/>
              </a:ext>
            </a:extLst>
          </p:cNvPr>
          <p:cNvSpPr txBox="1">
            <a:spLocks noChangeArrowheads="1"/>
          </p:cNvSpPr>
          <p:nvPr/>
        </p:nvSpPr>
        <p:spPr>
          <a:xfrm>
            <a:off x="1505365" y="343964"/>
            <a:ext cx="9181269"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rPr>
              <a:t>Maintaining a Reference Frame in the Presence of Transient Motions</a:t>
            </a:r>
          </a:p>
        </p:txBody>
      </p:sp>
    </p:spTree>
    <p:extLst>
      <p:ext uri="{BB962C8B-B14F-4D97-AF65-F5344CB8AC3E}">
        <p14:creationId xmlns:p14="http://schemas.microsoft.com/office/powerpoint/2010/main" val="52614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16"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5"/>
                                        </p:tgtEl>
                                      </p:cBhvr>
                                    </p:cmd>
                                  </p:childTnLst>
                                </p:cTn>
                              </p:par>
                            </p:childTnLst>
                          </p:cTn>
                        </p:par>
                      </p:childTnLst>
                    </p:cTn>
                  </p:par>
                </p:childTnLst>
              </p:cTn>
              <p:nextCondLst>
                <p:cond evt="onClick" delay="0">
                  <p:tgtEl>
                    <p:spTgt spid="25"/>
                  </p:tgtEl>
                </p:cond>
              </p:nextCondLst>
            </p:seq>
            <p:video>
              <p:cMediaNode vol="80000">
                <p:cTn id="12" repeatCount="indefinite" fill="hold" display="0">
                  <p:stCondLst>
                    <p:cond delay="indefinite"/>
                  </p:stCondLst>
                </p:cTn>
                <p:tgtEl>
                  <p:spTgt spid="2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3446CF-9809-321A-2311-154A3D5476BF}"/>
              </a:ext>
            </a:extLst>
          </p:cNvPr>
          <p:cNvSpPr/>
          <p:nvPr/>
        </p:nvSpPr>
        <p:spPr>
          <a:xfrm>
            <a:off x="6501463" y="645211"/>
            <a:ext cx="3114318" cy="5496308"/>
          </a:xfrm>
          <a:prstGeom prst="rect">
            <a:avLst/>
          </a:prstGeom>
          <a:solidFill>
            <a:schemeClr val="bg1"/>
          </a:solidFill>
          <a:ln w="254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A2C71E9E-1898-4E88-B02A-78CDA749F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8748" y="661186"/>
            <a:ext cx="3124995" cy="5472076"/>
          </a:xfrm>
          <a:prstGeom prst="rect">
            <a:avLst/>
          </a:prstGeom>
        </p:spPr>
      </p:pic>
      <p:pic>
        <p:nvPicPr>
          <p:cNvPr id="17" name="Picture 16">
            <a:extLst>
              <a:ext uri="{FF2B5EF4-FFF2-40B4-BE49-F238E27FC236}">
                <a16:creationId xmlns:a16="http://schemas.microsoft.com/office/drawing/2014/main" id="{9D2BE46F-EA60-869C-68E3-6677D9DE20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011" y="651662"/>
            <a:ext cx="3102770" cy="5489857"/>
          </a:xfrm>
          <a:prstGeom prst="rect">
            <a:avLst/>
          </a:prstGeom>
        </p:spPr>
      </p:pic>
      <p:sp>
        <p:nvSpPr>
          <p:cNvPr id="32" name="TextBox 31">
            <a:extLst>
              <a:ext uri="{FF2B5EF4-FFF2-40B4-BE49-F238E27FC236}">
                <a16:creationId xmlns:a16="http://schemas.microsoft.com/office/drawing/2014/main" id="{55E7E27E-8C63-461D-0E53-8DB9668741FC}"/>
              </a:ext>
            </a:extLst>
          </p:cNvPr>
          <p:cNvSpPr txBox="1"/>
          <p:nvPr/>
        </p:nvSpPr>
        <p:spPr>
          <a:xfrm>
            <a:off x="5320476" y="6166891"/>
            <a:ext cx="6530148" cy="461665"/>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Artifacts (vertical black); Coseismic Offsets (vertical orange); Horizontal &amp; Vertical Velocities; </a:t>
            </a:r>
          </a:p>
          <a:p>
            <a:r>
              <a:rPr lang="en-US" sz="1200" dirty="0">
                <a:latin typeface="Calibri" panose="020F0502020204030204" pitchFamily="34" charset="0"/>
                <a:cs typeface="Calibri" panose="020F0502020204030204" pitchFamily="34" charset="0"/>
              </a:rPr>
              <a:t>Postseismic models; Residual Displacements </a:t>
            </a:r>
          </a:p>
        </p:txBody>
      </p:sp>
      <p:sp>
        <p:nvSpPr>
          <p:cNvPr id="8" name="TextBox 7">
            <a:extLst>
              <a:ext uri="{FF2B5EF4-FFF2-40B4-BE49-F238E27FC236}">
                <a16:creationId xmlns:a16="http://schemas.microsoft.com/office/drawing/2014/main" id="{B05DEA66-8306-E33B-207E-2DC7B1E06D42}"/>
              </a:ext>
            </a:extLst>
          </p:cNvPr>
          <p:cNvSpPr txBox="1"/>
          <p:nvPr/>
        </p:nvSpPr>
        <p:spPr>
          <a:xfrm>
            <a:off x="6501463" y="1364144"/>
            <a:ext cx="2573328" cy="461665"/>
          </a:xfrm>
          <a:prstGeom prst="rect">
            <a:avLst/>
          </a:prstGeom>
          <a:noFill/>
        </p:spPr>
        <p:txBody>
          <a:bodyPr wrap="square">
            <a:spAutoFit/>
          </a:bodyPr>
          <a:lstStyle/>
          <a:p>
            <a:r>
              <a:rPr lang="en-US" sz="1200" dirty="0">
                <a:latin typeface="Calibri" panose="020F0502020204030204" pitchFamily="34" charset="0"/>
                <a:cs typeface="Calibri" panose="020F0502020204030204" pitchFamily="34" charset="0"/>
              </a:rPr>
              <a:t>RMS=1.04 mm</a:t>
            </a:r>
          </a:p>
          <a:p>
            <a:r>
              <a:rPr lang="en-US" sz="1200" b="0" i="0" dirty="0">
                <a:effectLst/>
                <a:latin typeface="Calibri" panose="020F0502020204030204" pitchFamily="34" charset="0"/>
                <a:cs typeface="Calibri" panose="020F0502020204030204" pitchFamily="34" charset="0"/>
              </a:rPr>
              <a:t>Velocity=-0.17+/-0.03 mm/yr</a:t>
            </a:r>
            <a:endParaRPr lang="en-US" sz="1200"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E00130AA-2EF9-238C-12EF-A4FA5607744A}"/>
              </a:ext>
            </a:extLst>
          </p:cNvPr>
          <p:cNvSpPr txBox="1"/>
          <p:nvPr/>
        </p:nvSpPr>
        <p:spPr>
          <a:xfrm>
            <a:off x="7209569" y="2766269"/>
            <a:ext cx="2573328" cy="461665"/>
          </a:xfrm>
          <a:prstGeom prst="rect">
            <a:avLst/>
          </a:prstGeom>
          <a:noFill/>
        </p:spPr>
        <p:txBody>
          <a:bodyPr wrap="square">
            <a:spAutoFit/>
          </a:bodyPr>
          <a:lstStyle/>
          <a:p>
            <a:r>
              <a:rPr lang="en-US" sz="1200" dirty="0">
                <a:latin typeface="Calibri" panose="020F0502020204030204" pitchFamily="34" charset="0"/>
                <a:cs typeface="Calibri" panose="020F0502020204030204" pitchFamily="34" charset="0"/>
              </a:rPr>
              <a:t>RMS=1.02 mm</a:t>
            </a:r>
          </a:p>
          <a:p>
            <a:r>
              <a:rPr lang="en-US" sz="1200" b="0" i="0" dirty="0">
                <a:effectLst/>
                <a:latin typeface="Calibri" panose="020F0502020204030204" pitchFamily="34" charset="0"/>
                <a:cs typeface="Calibri" panose="020F0502020204030204" pitchFamily="34" charset="0"/>
              </a:rPr>
              <a:t>Velocity=-22.86+/-0.02 mm/yr</a:t>
            </a:r>
            <a:endParaRPr lang="en-US" sz="12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6D6A65EE-210B-3021-8918-7C959F07E13B}"/>
              </a:ext>
            </a:extLst>
          </p:cNvPr>
          <p:cNvSpPr txBox="1"/>
          <p:nvPr/>
        </p:nvSpPr>
        <p:spPr>
          <a:xfrm>
            <a:off x="7307820" y="5343332"/>
            <a:ext cx="2573328" cy="461665"/>
          </a:xfrm>
          <a:prstGeom prst="rect">
            <a:avLst/>
          </a:prstGeom>
          <a:noFill/>
        </p:spPr>
        <p:txBody>
          <a:bodyPr wrap="square">
            <a:spAutoFit/>
          </a:bodyPr>
          <a:lstStyle/>
          <a:p>
            <a:r>
              <a:rPr lang="en-US" sz="1200" dirty="0">
                <a:latin typeface="Calibri" panose="020F0502020204030204" pitchFamily="34" charset="0"/>
                <a:cs typeface="Calibri" panose="020F0502020204030204" pitchFamily="34" charset="0"/>
              </a:rPr>
              <a:t>RMS=3.09 mm</a:t>
            </a:r>
          </a:p>
          <a:p>
            <a:r>
              <a:rPr lang="en-US" sz="1200" b="0" i="0" dirty="0">
                <a:effectLst/>
                <a:latin typeface="Calibri" panose="020F0502020204030204" pitchFamily="34" charset="0"/>
                <a:cs typeface="Calibri" panose="020F0502020204030204" pitchFamily="34" charset="0"/>
              </a:rPr>
              <a:t>Velocity=-0.20+/-0.06 mm/yr</a:t>
            </a:r>
            <a:endParaRPr lang="en-US" sz="1200"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9491E764-76C4-9A84-C2CA-ECB9439B8980}"/>
              </a:ext>
            </a:extLst>
          </p:cNvPr>
          <p:cNvSpPr txBox="1"/>
          <p:nvPr/>
        </p:nvSpPr>
        <p:spPr>
          <a:xfrm>
            <a:off x="7056426" y="1935538"/>
            <a:ext cx="1101991"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2000</a:t>
            </a:r>
          </a:p>
        </p:txBody>
      </p:sp>
      <p:sp>
        <p:nvSpPr>
          <p:cNvPr id="14" name="TextBox 13">
            <a:extLst>
              <a:ext uri="{FF2B5EF4-FFF2-40B4-BE49-F238E27FC236}">
                <a16:creationId xmlns:a16="http://schemas.microsoft.com/office/drawing/2014/main" id="{DDDBAC4C-6C7E-8F6F-5DCF-1D8E94CD2288}"/>
              </a:ext>
            </a:extLst>
          </p:cNvPr>
          <p:cNvSpPr txBox="1"/>
          <p:nvPr/>
        </p:nvSpPr>
        <p:spPr>
          <a:xfrm>
            <a:off x="8818294" y="1935538"/>
            <a:ext cx="1101991"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2020</a:t>
            </a:r>
          </a:p>
        </p:txBody>
      </p:sp>
      <p:sp>
        <p:nvSpPr>
          <p:cNvPr id="16" name="Rectangle 2">
            <a:extLst>
              <a:ext uri="{FF2B5EF4-FFF2-40B4-BE49-F238E27FC236}">
                <a16:creationId xmlns:a16="http://schemas.microsoft.com/office/drawing/2014/main" id="{FA2A92F9-B1C9-D1B5-45BA-D3E6825A3578}"/>
              </a:ext>
            </a:extLst>
          </p:cNvPr>
          <p:cNvSpPr txBox="1">
            <a:spLocks noChangeArrowheads="1"/>
          </p:cNvSpPr>
          <p:nvPr/>
        </p:nvSpPr>
        <p:spPr>
          <a:xfrm>
            <a:off x="2823447" y="34916"/>
            <a:ext cx="6251344"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rPr>
              <a:t>GNSS-Derived Daily Displacement Time Series</a:t>
            </a:r>
          </a:p>
        </p:txBody>
      </p:sp>
      <p:sp>
        <p:nvSpPr>
          <p:cNvPr id="18" name="TextBox 17">
            <a:extLst>
              <a:ext uri="{FF2B5EF4-FFF2-40B4-BE49-F238E27FC236}">
                <a16:creationId xmlns:a16="http://schemas.microsoft.com/office/drawing/2014/main" id="{A56F1A10-4C72-F1E6-4D2C-11B4A117DDA5}"/>
              </a:ext>
            </a:extLst>
          </p:cNvPr>
          <p:cNvSpPr txBox="1"/>
          <p:nvPr/>
        </p:nvSpPr>
        <p:spPr>
          <a:xfrm>
            <a:off x="8300221" y="322632"/>
            <a:ext cx="1620064" cy="338554"/>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De-Trended</a:t>
            </a:r>
          </a:p>
        </p:txBody>
      </p:sp>
      <p:sp>
        <p:nvSpPr>
          <p:cNvPr id="19" name="TextBox 18">
            <a:extLst>
              <a:ext uri="{FF2B5EF4-FFF2-40B4-BE49-F238E27FC236}">
                <a16:creationId xmlns:a16="http://schemas.microsoft.com/office/drawing/2014/main" id="{F04E44DD-8C8A-B6B5-DF95-525DFC1324F5}"/>
              </a:ext>
            </a:extLst>
          </p:cNvPr>
          <p:cNvSpPr txBox="1"/>
          <p:nvPr/>
        </p:nvSpPr>
        <p:spPr>
          <a:xfrm>
            <a:off x="9779119" y="1207142"/>
            <a:ext cx="1532660" cy="95410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2010 M7.1 El Mayor-Cucapah earthquake coseismic offset </a:t>
            </a:r>
          </a:p>
        </p:txBody>
      </p:sp>
      <p:sp>
        <p:nvSpPr>
          <p:cNvPr id="21" name="TextBox 20">
            <a:extLst>
              <a:ext uri="{FF2B5EF4-FFF2-40B4-BE49-F238E27FC236}">
                <a16:creationId xmlns:a16="http://schemas.microsoft.com/office/drawing/2014/main" id="{3E19E546-7956-8014-5ABA-5A9EF46B1108}"/>
              </a:ext>
            </a:extLst>
          </p:cNvPr>
          <p:cNvSpPr txBox="1"/>
          <p:nvPr/>
        </p:nvSpPr>
        <p:spPr>
          <a:xfrm>
            <a:off x="9730813" y="457178"/>
            <a:ext cx="1532660" cy="738664"/>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1999 M7.1 Hector Mine earthquake</a:t>
            </a:r>
          </a:p>
          <a:p>
            <a:r>
              <a:rPr lang="en-US" sz="1400" dirty="0">
                <a:latin typeface="Calibri" panose="020F0502020204030204" pitchFamily="34" charset="0"/>
                <a:cs typeface="Calibri" panose="020F0502020204030204" pitchFamily="34" charset="0"/>
              </a:rPr>
              <a:t>coseismic offset</a:t>
            </a:r>
          </a:p>
        </p:txBody>
      </p:sp>
      <p:cxnSp>
        <p:nvCxnSpPr>
          <p:cNvPr id="24" name="Straight Arrow Connector 23">
            <a:extLst>
              <a:ext uri="{FF2B5EF4-FFF2-40B4-BE49-F238E27FC236}">
                <a16:creationId xmlns:a16="http://schemas.microsoft.com/office/drawing/2014/main" id="{9F4A5920-DC0A-2997-5E1F-00CBA0CBF87E}"/>
              </a:ext>
            </a:extLst>
          </p:cNvPr>
          <p:cNvCxnSpPr>
            <a:cxnSpLocks/>
          </p:cNvCxnSpPr>
          <p:nvPr/>
        </p:nvCxnSpPr>
        <p:spPr>
          <a:xfrm flipH="1">
            <a:off x="7431936" y="959194"/>
            <a:ext cx="2291041" cy="108893"/>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08F946A6-EA76-1C1D-0BFC-932B12F54019}"/>
              </a:ext>
            </a:extLst>
          </p:cNvPr>
          <p:cNvCxnSpPr/>
          <p:nvPr/>
        </p:nvCxnSpPr>
        <p:spPr>
          <a:xfrm flipH="1" flipV="1">
            <a:off x="8391778" y="1451637"/>
            <a:ext cx="1331199" cy="8317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FD68018-48B1-9131-7B1B-D967790607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58" y="356169"/>
            <a:ext cx="2836056" cy="5952161"/>
          </a:xfrm>
          <a:prstGeom prst="rect">
            <a:avLst/>
          </a:prstGeom>
        </p:spPr>
      </p:pic>
      <p:sp>
        <p:nvSpPr>
          <p:cNvPr id="4" name="TextBox 3">
            <a:extLst>
              <a:ext uri="{FF2B5EF4-FFF2-40B4-BE49-F238E27FC236}">
                <a16:creationId xmlns:a16="http://schemas.microsoft.com/office/drawing/2014/main" id="{70E35607-D3EA-37BC-7329-FD8BCBCAA65C}"/>
              </a:ext>
            </a:extLst>
          </p:cNvPr>
          <p:cNvSpPr txBox="1"/>
          <p:nvPr/>
        </p:nvSpPr>
        <p:spPr>
          <a:xfrm>
            <a:off x="452583" y="605810"/>
            <a:ext cx="2325477"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1999 Mw7.1 Hector Mine </a:t>
            </a:r>
          </a:p>
        </p:txBody>
      </p:sp>
      <p:sp>
        <p:nvSpPr>
          <p:cNvPr id="7" name="TextBox 6">
            <a:extLst>
              <a:ext uri="{FF2B5EF4-FFF2-40B4-BE49-F238E27FC236}">
                <a16:creationId xmlns:a16="http://schemas.microsoft.com/office/drawing/2014/main" id="{E225731B-68DA-0C26-5775-09600312F407}"/>
              </a:ext>
            </a:extLst>
          </p:cNvPr>
          <p:cNvSpPr txBox="1"/>
          <p:nvPr/>
        </p:nvSpPr>
        <p:spPr>
          <a:xfrm>
            <a:off x="30614" y="5616392"/>
            <a:ext cx="2727454"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2010 Mw7.1 El Mayor-Cucapah</a:t>
            </a:r>
          </a:p>
        </p:txBody>
      </p:sp>
      <p:sp>
        <p:nvSpPr>
          <p:cNvPr id="15" name="TextBox 14">
            <a:extLst>
              <a:ext uri="{FF2B5EF4-FFF2-40B4-BE49-F238E27FC236}">
                <a16:creationId xmlns:a16="http://schemas.microsoft.com/office/drawing/2014/main" id="{01AAF3FA-D48F-850E-CB74-94164B3506EB}"/>
              </a:ext>
            </a:extLst>
          </p:cNvPr>
          <p:cNvSpPr txBox="1"/>
          <p:nvPr/>
        </p:nvSpPr>
        <p:spPr>
          <a:xfrm>
            <a:off x="1464786" y="3080988"/>
            <a:ext cx="1009681" cy="338554"/>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DHLG</a:t>
            </a:r>
          </a:p>
        </p:txBody>
      </p:sp>
      <p:sp>
        <p:nvSpPr>
          <p:cNvPr id="20" name="TextBox 19">
            <a:extLst>
              <a:ext uri="{FF2B5EF4-FFF2-40B4-BE49-F238E27FC236}">
                <a16:creationId xmlns:a16="http://schemas.microsoft.com/office/drawing/2014/main" id="{2CC89A8E-AAC5-F7FC-09A5-A60F9548C37A}"/>
              </a:ext>
            </a:extLst>
          </p:cNvPr>
          <p:cNvSpPr txBox="1"/>
          <p:nvPr/>
        </p:nvSpPr>
        <p:spPr>
          <a:xfrm>
            <a:off x="594987" y="1143860"/>
            <a:ext cx="2311687" cy="307777"/>
          </a:xfrm>
          <a:prstGeom prst="rect">
            <a:avLst/>
          </a:prstGeom>
          <a:noFill/>
        </p:spPr>
        <p:txBody>
          <a:bodyPr wrap="square" rtlCol="0">
            <a:spAutoFit/>
          </a:bodyPr>
          <a:lstStyle/>
          <a:p>
            <a:pPr algn="ctr"/>
            <a:r>
              <a:rPr lang="en-US" sz="1400" dirty="0">
                <a:latin typeface="Calibri" panose="020F0502020204030204" pitchFamily="34" charset="0"/>
                <a:cs typeface="Calibri" panose="020F0502020204030204" pitchFamily="34" charset="0"/>
              </a:rPr>
              <a:t>Horizontal Velocities</a:t>
            </a:r>
          </a:p>
        </p:txBody>
      </p:sp>
      <p:sp>
        <p:nvSpPr>
          <p:cNvPr id="22" name="TextBox 21">
            <a:extLst>
              <a:ext uri="{FF2B5EF4-FFF2-40B4-BE49-F238E27FC236}">
                <a16:creationId xmlns:a16="http://schemas.microsoft.com/office/drawing/2014/main" id="{1ED92DD7-2344-76ED-5E29-D785EA6AB69A}"/>
              </a:ext>
            </a:extLst>
          </p:cNvPr>
          <p:cNvSpPr txBox="1"/>
          <p:nvPr/>
        </p:nvSpPr>
        <p:spPr>
          <a:xfrm>
            <a:off x="29117" y="5232231"/>
            <a:ext cx="1374640" cy="338554"/>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43 mm/yr</a:t>
            </a:r>
          </a:p>
        </p:txBody>
      </p:sp>
      <p:sp>
        <p:nvSpPr>
          <p:cNvPr id="23" name="TextBox 22">
            <a:extLst>
              <a:ext uri="{FF2B5EF4-FFF2-40B4-BE49-F238E27FC236}">
                <a16:creationId xmlns:a16="http://schemas.microsoft.com/office/drawing/2014/main" id="{49BDF9D7-8DAD-BE3E-D70B-905C2569286A}"/>
              </a:ext>
            </a:extLst>
          </p:cNvPr>
          <p:cNvSpPr txBox="1"/>
          <p:nvPr/>
        </p:nvSpPr>
        <p:spPr>
          <a:xfrm>
            <a:off x="1538962" y="3310185"/>
            <a:ext cx="1374640" cy="338554"/>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23 mm/yr</a:t>
            </a:r>
          </a:p>
        </p:txBody>
      </p:sp>
      <p:sp>
        <p:nvSpPr>
          <p:cNvPr id="25" name="TextBox 24">
            <a:extLst>
              <a:ext uri="{FF2B5EF4-FFF2-40B4-BE49-F238E27FC236}">
                <a16:creationId xmlns:a16="http://schemas.microsoft.com/office/drawing/2014/main" id="{CB0229C5-3FE9-CBA9-87B9-64A40047C43D}"/>
              </a:ext>
            </a:extLst>
          </p:cNvPr>
          <p:cNvSpPr txBox="1"/>
          <p:nvPr/>
        </p:nvSpPr>
        <p:spPr>
          <a:xfrm>
            <a:off x="90146" y="4858257"/>
            <a:ext cx="1009681" cy="338554"/>
          </a:xfrm>
          <a:prstGeom prst="rect">
            <a:avLst/>
          </a:prstGeom>
          <a:noFill/>
        </p:spPr>
        <p:txBody>
          <a:bodyPr wrap="square" rtlCol="0">
            <a:spAutoFit/>
          </a:bodyPr>
          <a:lstStyle/>
          <a:p>
            <a:r>
              <a:rPr lang="en-US" sz="1600" b="1" dirty="0">
                <a:latin typeface="Calibri" panose="020F0502020204030204" pitchFamily="34" charset="0"/>
                <a:cs typeface="Calibri" panose="020F0502020204030204" pitchFamily="34" charset="0"/>
              </a:rPr>
              <a:t>P066</a:t>
            </a:r>
          </a:p>
        </p:txBody>
      </p:sp>
      <p:sp>
        <p:nvSpPr>
          <p:cNvPr id="28" name="TextBox 27">
            <a:extLst>
              <a:ext uri="{FF2B5EF4-FFF2-40B4-BE49-F238E27FC236}">
                <a16:creationId xmlns:a16="http://schemas.microsoft.com/office/drawing/2014/main" id="{F443B1D6-87C7-5D74-4B57-E28B036F9625}"/>
              </a:ext>
            </a:extLst>
          </p:cNvPr>
          <p:cNvSpPr txBox="1"/>
          <p:nvPr/>
        </p:nvSpPr>
        <p:spPr>
          <a:xfrm>
            <a:off x="9733947" y="2494906"/>
            <a:ext cx="1532660" cy="307777"/>
          </a:xfrm>
          <a:prstGeom prst="rect">
            <a:avLst/>
          </a:prstGeom>
          <a:noFill/>
        </p:spPr>
        <p:txBody>
          <a:bodyPr wrap="square" rtlCol="0">
            <a:spAutoFit/>
          </a:bodyPr>
          <a:lstStyle/>
          <a:p>
            <a:r>
              <a:rPr lang="en-US" sz="1400" dirty="0">
                <a:latin typeface="Calibri" panose="020F0502020204030204" pitchFamily="34" charset="0"/>
                <a:cs typeface="Calibri" panose="020F0502020204030204" pitchFamily="34" charset="0"/>
              </a:rPr>
              <a:t>Antenna offset</a:t>
            </a:r>
          </a:p>
        </p:txBody>
      </p:sp>
      <p:cxnSp>
        <p:nvCxnSpPr>
          <p:cNvPr id="34" name="Straight Arrow Connector 33">
            <a:extLst>
              <a:ext uri="{FF2B5EF4-FFF2-40B4-BE49-F238E27FC236}">
                <a16:creationId xmlns:a16="http://schemas.microsoft.com/office/drawing/2014/main" id="{E7FEDF97-D67A-98D7-4FDF-FB0A18E1CD42}"/>
              </a:ext>
            </a:extLst>
          </p:cNvPr>
          <p:cNvCxnSpPr>
            <a:stCxn id="28" idx="1"/>
          </p:cNvCxnSpPr>
          <p:nvPr/>
        </p:nvCxnSpPr>
        <p:spPr>
          <a:xfrm flipH="1">
            <a:off x="8577456" y="2648795"/>
            <a:ext cx="1156491" cy="30413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98A7DC05-CA1F-AA80-F183-D81985276C08}"/>
              </a:ext>
            </a:extLst>
          </p:cNvPr>
          <p:cNvSpPr txBox="1"/>
          <p:nvPr/>
        </p:nvSpPr>
        <p:spPr>
          <a:xfrm>
            <a:off x="6458793" y="881415"/>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15 mm</a:t>
            </a:r>
          </a:p>
        </p:txBody>
      </p:sp>
      <p:sp>
        <p:nvSpPr>
          <p:cNvPr id="37" name="TextBox 36">
            <a:extLst>
              <a:ext uri="{FF2B5EF4-FFF2-40B4-BE49-F238E27FC236}">
                <a16:creationId xmlns:a16="http://schemas.microsoft.com/office/drawing/2014/main" id="{6509BD89-FA86-556E-EEE0-55344767CB78}"/>
              </a:ext>
            </a:extLst>
          </p:cNvPr>
          <p:cNvSpPr txBox="1"/>
          <p:nvPr/>
        </p:nvSpPr>
        <p:spPr>
          <a:xfrm>
            <a:off x="6427417" y="1818015"/>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-45 mm</a:t>
            </a:r>
          </a:p>
        </p:txBody>
      </p:sp>
      <p:sp>
        <p:nvSpPr>
          <p:cNvPr id="38" name="TextBox 37">
            <a:extLst>
              <a:ext uri="{FF2B5EF4-FFF2-40B4-BE49-F238E27FC236}">
                <a16:creationId xmlns:a16="http://schemas.microsoft.com/office/drawing/2014/main" id="{FFA28F84-CBC7-40C4-58A9-CB95F8438A67}"/>
              </a:ext>
            </a:extLst>
          </p:cNvPr>
          <p:cNvSpPr txBox="1"/>
          <p:nvPr/>
        </p:nvSpPr>
        <p:spPr>
          <a:xfrm>
            <a:off x="6441585" y="2720488"/>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24 mm</a:t>
            </a:r>
          </a:p>
        </p:txBody>
      </p:sp>
      <p:sp>
        <p:nvSpPr>
          <p:cNvPr id="39" name="TextBox 38">
            <a:extLst>
              <a:ext uri="{FF2B5EF4-FFF2-40B4-BE49-F238E27FC236}">
                <a16:creationId xmlns:a16="http://schemas.microsoft.com/office/drawing/2014/main" id="{2895587F-4D66-9BFB-7930-836BA2638ED5}"/>
              </a:ext>
            </a:extLst>
          </p:cNvPr>
          <p:cNvSpPr txBox="1"/>
          <p:nvPr/>
        </p:nvSpPr>
        <p:spPr>
          <a:xfrm>
            <a:off x="6435830" y="3665391"/>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-8 mm</a:t>
            </a:r>
          </a:p>
        </p:txBody>
      </p:sp>
      <p:sp>
        <p:nvSpPr>
          <p:cNvPr id="40" name="TextBox 39">
            <a:extLst>
              <a:ext uri="{FF2B5EF4-FFF2-40B4-BE49-F238E27FC236}">
                <a16:creationId xmlns:a16="http://schemas.microsoft.com/office/drawing/2014/main" id="{02D1D4DA-CF9D-65E2-3193-A5498EDD0337}"/>
              </a:ext>
            </a:extLst>
          </p:cNvPr>
          <p:cNvSpPr txBox="1"/>
          <p:nvPr/>
        </p:nvSpPr>
        <p:spPr>
          <a:xfrm>
            <a:off x="6453743" y="4571348"/>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40 mm</a:t>
            </a:r>
          </a:p>
        </p:txBody>
      </p:sp>
      <p:sp>
        <p:nvSpPr>
          <p:cNvPr id="41" name="TextBox 40">
            <a:extLst>
              <a:ext uri="{FF2B5EF4-FFF2-40B4-BE49-F238E27FC236}">
                <a16:creationId xmlns:a16="http://schemas.microsoft.com/office/drawing/2014/main" id="{9BC7455E-D03A-D75B-EB1A-663705094201}"/>
              </a:ext>
            </a:extLst>
          </p:cNvPr>
          <p:cNvSpPr txBox="1"/>
          <p:nvPr/>
        </p:nvSpPr>
        <p:spPr>
          <a:xfrm>
            <a:off x="6427417" y="5518831"/>
            <a:ext cx="720264" cy="276999"/>
          </a:xfrm>
          <a:prstGeom prst="rect">
            <a:avLst/>
          </a:prstGeom>
          <a:noFill/>
        </p:spPr>
        <p:txBody>
          <a:bodyPr wrap="square" rtlCol="0">
            <a:spAutoFit/>
          </a:bodyPr>
          <a:lstStyle/>
          <a:p>
            <a:r>
              <a:rPr lang="en-US" sz="1200" dirty="0">
                <a:latin typeface="Calibri" panose="020F0502020204030204" pitchFamily="34" charset="0"/>
                <a:cs typeface="Calibri" panose="020F0502020204030204" pitchFamily="34" charset="0"/>
              </a:rPr>
              <a:t>-40 mm</a:t>
            </a:r>
          </a:p>
        </p:txBody>
      </p:sp>
      <p:sp>
        <p:nvSpPr>
          <p:cNvPr id="6" name="TextBox 5">
            <a:extLst>
              <a:ext uri="{FF2B5EF4-FFF2-40B4-BE49-F238E27FC236}">
                <a16:creationId xmlns:a16="http://schemas.microsoft.com/office/drawing/2014/main" id="{39E79888-7106-693A-7425-79E99DC4CE76}"/>
              </a:ext>
            </a:extLst>
          </p:cNvPr>
          <p:cNvSpPr txBox="1"/>
          <p:nvPr/>
        </p:nvSpPr>
        <p:spPr>
          <a:xfrm>
            <a:off x="5360839" y="2831865"/>
            <a:ext cx="1331199" cy="523220"/>
          </a:xfrm>
          <a:prstGeom prst="rect">
            <a:avLst/>
          </a:prstGeom>
          <a:noFill/>
        </p:spPr>
        <p:txBody>
          <a:bodyPr wrap="square" rtlCol="0">
            <a:spAutoFit/>
          </a:bodyPr>
          <a:lstStyle/>
          <a:p>
            <a:r>
              <a:rPr lang="en-US" sz="1400" b="1" dirty="0">
                <a:latin typeface="Calibri" panose="020F0502020204030204" pitchFamily="34" charset="0"/>
                <a:cs typeface="Calibri" panose="020F0502020204030204" pitchFamily="34" charset="0"/>
              </a:rPr>
              <a:t>Tectonic Motion</a:t>
            </a:r>
          </a:p>
        </p:txBody>
      </p:sp>
      <p:sp>
        <p:nvSpPr>
          <p:cNvPr id="11" name="TextBox 10">
            <a:extLst>
              <a:ext uri="{FF2B5EF4-FFF2-40B4-BE49-F238E27FC236}">
                <a16:creationId xmlns:a16="http://schemas.microsoft.com/office/drawing/2014/main" id="{D5EE21D0-1407-8E94-0BBA-AE1C7CE3C67F}"/>
              </a:ext>
            </a:extLst>
          </p:cNvPr>
          <p:cNvSpPr txBox="1"/>
          <p:nvPr/>
        </p:nvSpPr>
        <p:spPr>
          <a:xfrm>
            <a:off x="5439877" y="1047555"/>
            <a:ext cx="1331199" cy="523220"/>
          </a:xfrm>
          <a:prstGeom prst="rect">
            <a:avLst/>
          </a:prstGeom>
          <a:noFill/>
        </p:spPr>
        <p:txBody>
          <a:bodyPr wrap="square" rtlCol="0">
            <a:spAutoFit/>
          </a:bodyPr>
          <a:lstStyle/>
          <a:p>
            <a:r>
              <a:rPr lang="en-US" sz="1400" b="1" dirty="0">
                <a:latin typeface="Calibri" panose="020F0502020204030204" pitchFamily="34" charset="0"/>
                <a:cs typeface="Calibri" panose="020F0502020204030204" pitchFamily="34" charset="0"/>
              </a:rPr>
              <a:t>Postseismic decay</a:t>
            </a:r>
          </a:p>
        </p:txBody>
      </p:sp>
      <p:sp>
        <p:nvSpPr>
          <p:cNvPr id="27" name="TextBox 26">
            <a:extLst>
              <a:ext uri="{FF2B5EF4-FFF2-40B4-BE49-F238E27FC236}">
                <a16:creationId xmlns:a16="http://schemas.microsoft.com/office/drawing/2014/main" id="{8EA93D91-8DAE-B0D9-062D-DBA0ADF1BF8A}"/>
              </a:ext>
            </a:extLst>
          </p:cNvPr>
          <p:cNvSpPr txBox="1"/>
          <p:nvPr/>
        </p:nvSpPr>
        <p:spPr>
          <a:xfrm>
            <a:off x="332562" y="6430401"/>
            <a:ext cx="2369387" cy="369332"/>
          </a:xfrm>
          <a:prstGeom prst="rect">
            <a:avLst/>
          </a:prstGeom>
          <a:noFill/>
        </p:spPr>
        <p:txBody>
          <a:bodyPr wrap="square">
            <a:spAutoFit/>
          </a:bodyPr>
          <a:lstStyle/>
          <a:p>
            <a:r>
              <a:rPr lang="en-US" b="1" dirty="0">
                <a:cs typeface="Arial" panose="020B0604020202020204" pitchFamily="34" charset="0"/>
              </a:rPr>
              <a:t>1mm = 0.0033 ft</a:t>
            </a:r>
          </a:p>
        </p:txBody>
      </p:sp>
      <p:sp>
        <p:nvSpPr>
          <p:cNvPr id="29" name="TextBox 28">
            <a:extLst>
              <a:ext uri="{FF2B5EF4-FFF2-40B4-BE49-F238E27FC236}">
                <a16:creationId xmlns:a16="http://schemas.microsoft.com/office/drawing/2014/main" id="{7E84C777-C4D2-6A90-7DA6-4F9E18878291}"/>
              </a:ext>
            </a:extLst>
          </p:cNvPr>
          <p:cNvSpPr txBox="1"/>
          <p:nvPr/>
        </p:nvSpPr>
        <p:spPr>
          <a:xfrm>
            <a:off x="3075578" y="6253566"/>
            <a:ext cx="2064033" cy="369332"/>
          </a:xfrm>
          <a:prstGeom prst="rect">
            <a:avLst/>
          </a:prstGeom>
          <a:noFill/>
        </p:spPr>
        <p:txBody>
          <a:bodyPr wrap="square" rtlCol="0">
            <a:spAutoFit/>
          </a:bodyPr>
          <a:lstStyle/>
          <a:p>
            <a:r>
              <a:rPr lang="en-US" i="1" dirty="0"/>
              <a:t>mgviz.ucsd.edu </a:t>
            </a:r>
          </a:p>
        </p:txBody>
      </p:sp>
    </p:spTree>
    <p:extLst>
      <p:ext uri="{BB962C8B-B14F-4D97-AF65-F5344CB8AC3E}">
        <p14:creationId xmlns:p14="http://schemas.microsoft.com/office/powerpoint/2010/main" val="1496560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7FA0C03-047F-42B4-9C71-0B4E17958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9424" y="656370"/>
            <a:ext cx="2395789" cy="2138495"/>
          </a:xfrm>
          <a:prstGeom prst="rect">
            <a:avLst/>
          </a:prstGeom>
        </p:spPr>
      </p:pic>
      <p:sp>
        <p:nvSpPr>
          <p:cNvPr id="26" name="TextBox 25">
            <a:extLst>
              <a:ext uri="{FF2B5EF4-FFF2-40B4-BE49-F238E27FC236}">
                <a16:creationId xmlns:a16="http://schemas.microsoft.com/office/drawing/2014/main" id="{DC8E2B71-9A2D-44F8-A7F2-D95F619985A2}"/>
              </a:ext>
            </a:extLst>
          </p:cNvPr>
          <p:cNvSpPr txBox="1"/>
          <p:nvPr/>
        </p:nvSpPr>
        <p:spPr>
          <a:xfrm>
            <a:off x="9862040" y="2505124"/>
            <a:ext cx="2445786" cy="369332"/>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Geodetic Coordinates</a:t>
            </a:r>
          </a:p>
        </p:txBody>
      </p:sp>
      <p:pic>
        <p:nvPicPr>
          <p:cNvPr id="21" name="Picture 20">
            <a:extLst>
              <a:ext uri="{FF2B5EF4-FFF2-40B4-BE49-F238E27FC236}">
                <a16:creationId xmlns:a16="http://schemas.microsoft.com/office/drawing/2014/main" id="{027A7F9A-1040-4291-98F3-AAE53125B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3120037" y="4000227"/>
            <a:ext cx="4807458" cy="5657850"/>
          </a:xfrm>
          <a:prstGeom prst="rect">
            <a:avLst/>
          </a:prstGeom>
        </p:spPr>
      </p:pic>
      <p:sp>
        <p:nvSpPr>
          <p:cNvPr id="24" name="Title 1">
            <a:extLst>
              <a:ext uri="{FF2B5EF4-FFF2-40B4-BE49-F238E27FC236}">
                <a16:creationId xmlns:a16="http://schemas.microsoft.com/office/drawing/2014/main" id="{A97EF4A6-F5A3-466B-98E9-A6A776033790}"/>
              </a:ext>
            </a:extLst>
          </p:cNvPr>
          <p:cNvSpPr>
            <a:spLocks/>
          </p:cNvSpPr>
          <p:nvPr/>
        </p:nvSpPr>
        <p:spPr bwMode="auto">
          <a:xfrm>
            <a:off x="1479452" y="283303"/>
            <a:ext cx="5242874" cy="8099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a:defRPr/>
            </a:pPr>
            <a:r>
              <a:rPr lang="en-US" sz="2000" b="1" kern="0" dirty="0">
                <a:solidFill>
                  <a:srgbClr val="0070C0"/>
                </a:solidFill>
                <a:latin typeface="Calibri" panose="020F0502020204030204" pitchFamily="34" charset="0"/>
                <a:cs typeface="Calibri" panose="020F0502020204030204" pitchFamily="34" charset="0"/>
              </a:rPr>
              <a:t>California Spatial Reference System </a:t>
            </a:r>
          </a:p>
          <a:p>
            <a:pPr algn="ctr">
              <a:defRPr/>
            </a:pPr>
            <a:r>
              <a:rPr lang="en-US" sz="2000" b="1" kern="0" dirty="0">
                <a:solidFill>
                  <a:srgbClr val="0070C0"/>
                </a:solidFill>
                <a:latin typeface="Calibri" panose="020F0502020204030204" pitchFamily="34" charset="0"/>
                <a:cs typeface="Calibri" panose="020F0502020204030204" pitchFamily="34" charset="0"/>
              </a:rPr>
              <a:t>@ CSRS Epoch 2017.50 </a:t>
            </a:r>
          </a:p>
        </p:txBody>
      </p:sp>
      <p:sp>
        <p:nvSpPr>
          <p:cNvPr id="25" name="TextBox 24">
            <a:extLst>
              <a:ext uri="{FF2B5EF4-FFF2-40B4-BE49-F238E27FC236}">
                <a16:creationId xmlns:a16="http://schemas.microsoft.com/office/drawing/2014/main" id="{F77C52F8-C864-47DE-A4CE-81C042BB9E2A}"/>
              </a:ext>
            </a:extLst>
          </p:cNvPr>
          <p:cNvSpPr txBox="1"/>
          <p:nvPr/>
        </p:nvSpPr>
        <p:spPr>
          <a:xfrm>
            <a:off x="416296" y="1343597"/>
            <a:ext cx="6722617" cy="4985980"/>
          </a:xfrm>
          <a:prstGeom prst="rect">
            <a:avLst/>
          </a:prstGeom>
          <a:noFill/>
        </p:spPr>
        <p:txBody>
          <a:bodyPr wrap="square" rtlCol="0">
            <a:spAutoFit/>
          </a:bodyPr>
          <a:lstStyle/>
          <a:p>
            <a:pPr marL="285750" indent="-285750">
              <a:spcBef>
                <a:spcPts val="0"/>
              </a:spcBef>
              <a:spcAft>
                <a:spcPts val="0"/>
              </a:spcAft>
              <a:buSzPct val="120000"/>
              <a:buFont typeface="Arial" panose="020B0604020202020204" pitchFamily="34" charset="0"/>
              <a:buChar char="•"/>
              <a:tabLst>
                <a:tab pos="228600" algn="l"/>
              </a:tabLst>
            </a:pPr>
            <a:r>
              <a:rPr lang="en-US" sz="2000" dirty="0">
                <a:latin typeface="Calibri" panose="020F0502020204030204" pitchFamily="34" charset="0"/>
                <a:ea typeface="Verdana" pitchFamily="34" charset="0"/>
                <a:cs typeface="Calibri" panose="020F0502020204030204" pitchFamily="34" charset="0"/>
              </a:rPr>
              <a:t>Under contract to Caltrans, </a:t>
            </a:r>
            <a:r>
              <a:rPr lang="en-US" sz="2000" b="1" dirty="0">
                <a:latin typeface="Calibri" panose="020F0502020204030204" pitchFamily="34" charset="0"/>
                <a:ea typeface="Verdana" pitchFamily="34" charset="0"/>
                <a:cs typeface="Calibri" panose="020F0502020204030204" pitchFamily="34" charset="0"/>
              </a:rPr>
              <a:t>CSRC estimated geodetic coordinates and geoidal heights </a:t>
            </a:r>
            <a:r>
              <a:rPr lang="en-US" sz="2000" dirty="0">
                <a:latin typeface="Calibri" panose="020F0502020204030204" pitchFamily="34" charset="0"/>
                <a:ea typeface="Verdana" pitchFamily="34" charset="0"/>
                <a:cs typeface="Calibri" panose="020F0502020204030204" pitchFamily="34" charset="0"/>
              </a:rPr>
              <a:t>for the California Spatial Reference Network (CSRN) of ~900 stations, currently at the “Epoch Date” of 2017.50; A new Epoch Date processed in ITRF2020 will be published in 2024.</a:t>
            </a:r>
          </a:p>
          <a:p>
            <a:pPr marL="285750" indent="-285750">
              <a:spcBef>
                <a:spcPts val="0"/>
              </a:spcBef>
              <a:spcAft>
                <a:spcPts val="0"/>
              </a:spcAft>
              <a:buSzPct val="120000"/>
              <a:buFont typeface="Arial" panose="020B0604020202020204" pitchFamily="34" charset="0"/>
              <a:buChar char="•"/>
              <a:tabLst>
                <a:tab pos="228600" algn="l"/>
              </a:tabLst>
            </a:pPr>
            <a:endParaRPr lang="en-US" sz="2000" dirty="0">
              <a:latin typeface="Calibri" panose="020F0502020204030204" pitchFamily="34" charset="0"/>
              <a:ea typeface="Verdana" pitchFamily="34" charset="0"/>
              <a:cs typeface="Calibri" panose="020F0502020204030204" pitchFamily="34" charset="0"/>
            </a:endParaRPr>
          </a:p>
          <a:p>
            <a:pPr marL="285750" indent="-285750">
              <a:spcBef>
                <a:spcPts val="0"/>
              </a:spcBef>
              <a:spcAft>
                <a:spcPts val="0"/>
              </a:spcAft>
              <a:buSzPct val="120000"/>
              <a:buFont typeface="Arial" panose="020B0604020202020204" pitchFamily="34" charset="0"/>
              <a:buChar char="•"/>
              <a:tabLst>
                <a:tab pos="228600" algn="l"/>
              </a:tabLst>
            </a:pPr>
            <a:r>
              <a:rPr lang="en-US" sz="2000" dirty="0">
                <a:latin typeface="Calibri" panose="020F0502020204030204" pitchFamily="34" charset="0"/>
                <a:ea typeface="Verdana" pitchFamily="34" charset="0"/>
                <a:cs typeface="Calibri" panose="020F0502020204030204" pitchFamily="34" charset="0"/>
              </a:rPr>
              <a:t>The </a:t>
            </a:r>
            <a:r>
              <a:rPr lang="en-US" sz="2000" b="1" dirty="0">
                <a:latin typeface="Calibri" panose="020F0502020204030204" pitchFamily="34" charset="0"/>
                <a:ea typeface="Verdana" pitchFamily="34" charset="0"/>
                <a:cs typeface="Calibri" panose="020F0502020204030204" pitchFamily="34" charset="0"/>
              </a:rPr>
              <a:t>coordinates &amp; heights represent California’s Spatial Reference System,</a:t>
            </a:r>
            <a:r>
              <a:rPr lang="en-US" sz="2000" dirty="0">
                <a:latin typeface="Calibri" panose="020F0502020204030204" pitchFamily="34" charset="0"/>
                <a:ea typeface="Verdana" pitchFamily="34" charset="0"/>
                <a:cs typeface="Calibri" panose="020F0502020204030204" pitchFamily="34" charset="0"/>
              </a:rPr>
              <a:t> according to the Public Resources Code.</a:t>
            </a:r>
          </a:p>
          <a:p>
            <a:pPr marL="285750" indent="-285750">
              <a:spcBef>
                <a:spcPts val="0"/>
              </a:spcBef>
              <a:spcAft>
                <a:spcPts val="0"/>
              </a:spcAft>
              <a:buSzPct val="120000"/>
              <a:buFont typeface="Arial" panose="020B0604020202020204" pitchFamily="34" charset="0"/>
              <a:buChar char="•"/>
              <a:tabLst>
                <a:tab pos="228600" algn="l"/>
              </a:tabLst>
            </a:pPr>
            <a:endParaRPr lang="en-US" sz="2000" dirty="0">
              <a:latin typeface="Calibri" panose="020F0502020204030204" pitchFamily="34" charset="0"/>
              <a:ea typeface="Verdana" pitchFamily="34" charset="0"/>
              <a:cs typeface="Calibri" panose="020F0502020204030204" pitchFamily="34" charset="0"/>
            </a:endParaRPr>
          </a:p>
          <a:p>
            <a:pPr marL="285750" indent="-285750">
              <a:spcBef>
                <a:spcPts val="0"/>
              </a:spcBef>
              <a:spcAft>
                <a:spcPts val="0"/>
              </a:spcAft>
              <a:buSzPct val="120000"/>
              <a:buFont typeface="Arial" panose="020B0604020202020204" pitchFamily="34" charset="0"/>
              <a:buChar char="•"/>
              <a:tabLst>
                <a:tab pos="228600" algn="l"/>
              </a:tabLst>
            </a:pPr>
            <a:r>
              <a:rPr lang="en-US" sz="2000" dirty="0">
                <a:latin typeface="Calibri" panose="020F0502020204030204" pitchFamily="34" charset="0"/>
                <a:ea typeface="Verdana" pitchFamily="34" charset="0"/>
                <a:cs typeface="Calibri" panose="020F0502020204030204" pitchFamily="34" charset="0"/>
              </a:rPr>
              <a:t>The </a:t>
            </a:r>
            <a:r>
              <a:rPr lang="en-US" sz="2000" b="1" dirty="0">
                <a:latin typeface="Calibri" panose="020F0502020204030204" pitchFamily="34" charset="0"/>
                <a:ea typeface="Verdana" pitchFamily="34" charset="0"/>
                <a:cs typeface="Calibri" panose="020F0502020204030204" pitchFamily="34" charset="0"/>
              </a:rPr>
              <a:t>CSRS is aligned with the National Spatial Reference System (NSRS), </a:t>
            </a:r>
            <a:r>
              <a:rPr lang="en-US" sz="2000" dirty="0">
                <a:latin typeface="Calibri" panose="020F0502020204030204" pitchFamily="34" charset="0"/>
                <a:ea typeface="Verdana" pitchFamily="34" charset="0"/>
                <a:cs typeface="Calibri" panose="020F0502020204030204" pitchFamily="34" charset="0"/>
              </a:rPr>
              <a:t>published by the National Geodetic Survey.</a:t>
            </a:r>
          </a:p>
          <a:p>
            <a:pPr marL="285750" indent="-285750">
              <a:spcBef>
                <a:spcPts val="0"/>
              </a:spcBef>
              <a:spcAft>
                <a:spcPts val="0"/>
              </a:spcAft>
              <a:buSzPct val="120000"/>
              <a:buFont typeface="Arial" panose="020B0604020202020204" pitchFamily="34" charset="0"/>
              <a:buChar char="•"/>
              <a:tabLst>
                <a:tab pos="228600" algn="l"/>
              </a:tabLst>
            </a:pPr>
            <a:endParaRPr lang="en-US" sz="2000" dirty="0">
              <a:latin typeface="Calibri" panose="020F0502020204030204" pitchFamily="34" charset="0"/>
              <a:ea typeface="Verdana" pitchFamily="34" charset="0"/>
              <a:cs typeface="Calibri" panose="020F0502020204030204" pitchFamily="34" charset="0"/>
            </a:endParaRPr>
          </a:p>
          <a:p>
            <a:pPr marL="285750" indent="-285750">
              <a:spcBef>
                <a:spcPts val="0"/>
              </a:spcBef>
              <a:spcAft>
                <a:spcPts val="0"/>
              </a:spcAft>
              <a:buSzPct val="120000"/>
              <a:buFont typeface="Arial" panose="020B0604020202020204" pitchFamily="34" charset="0"/>
              <a:buChar char="•"/>
              <a:tabLst>
                <a:tab pos="228600" algn="l"/>
              </a:tabLst>
            </a:pPr>
            <a:r>
              <a:rPr lang="en-US" sz="2000" dirty="0">
                <a:latin typeface="Calibri" panose="020F0502020204030204" pitchFamily="34" charset="0"/>
                <a:ea typeface="Verdana" pitchFamily="34" charset="0"/>
                <a:cs typeface="Calibri" panose="020F0502020204030204" pitchFamily="34" charset="0"/>
              </a:rPr>
              <a:t>CSRC </a:t>
            </a:r>
            <a:r>
              <a:rPr lang="en-US" sz="2000" b="1" dirty="0">
                <a:latin typeface="Calibri" panose="020F0502020204030204" pitchFamily="34" charset="0"/>
                <a:ea typeface="Verdana" pitchFamily="34" charset="0"/>
                <a:cs typeface="Calibri" panose="020F0502020204030204" pitchFamily="34" charset="0"/>
              </a:rPr>
              <a:t>Epoch 2017.5 (NAD83) </a:t>
            </a:r>
            <a:r>
              <a:rPr lang="en-US" sz="2000" dirty="0">
                <a:latin typeface="Calibri" panose="020F0502020204030204" pitchFamily="34" charset="0"/>
                <a:ea typeface="Verdana" pitchFamily="34" charset="0"/>
                <a:cs typeface="Calibri" panose="020F0502020204030204" pitchFamily="34" charset="0"/>
              </a:rPr>
              <a:t>coordinates are transmitted in RTCM3 messages to </a:t>
            </a:r>
            <a:r>
              <a:rPr lang="en-US" sz="2000" b="1" dirty="0">
                <a:latin typeface="Calibri" panose="020F0502020204030204" pitchFamily="34" charset="0"/>
                <a:ea typeface="Verdana" pitchFamily="34" charset="0"/>
                <a:cs typeface="Calibri" panose="020F0502020204030204" pitchFamily="34" charset="0"/>
              </a:rPr>
              <a:t>California Real Time Network (CRTN)</a:t>
            </a:r>
            <a:r>
              <a:rPr lang="en-US" sz="2000" dirty="0">
                <a:latin typeface="Calibri" panose="020F0502020204030204" pitchFamily="34" charset="0"/>
                <a:ea typeface="Verdana" pitchFamily="34" charset="0"/>
                <a:cs typeface="Calibri" panose="020F0502020204030204" pitchFamily="34" charset="0"/>
              </a:rPr>
              <a:t> users</a:t>
            </a:r>
          </a:p>
          <a:p>
            <a:pPr>
              <a:spcBef>
                <a:spcPts val="0"/>
              </a:spcBef>
              <a:spcAft>
                <a:spcPts val="0"/>
              </a:spcAft>
              <a:buSzPct val="175000"/>
              <a:tabLst>
                <a:tab pos="228600" algn="l"/>
              </a:tabLst>
            </a:pPr>
            <a:endParaRPr lang="en-US" dirty="0">
              <a:latin typeface="Calibri" panose="020F0502020204030204" pitchFamily="34" charset="0"/>
              <a:ea typeface="Verdana" pitchFamily="34" charset="0"/>
              <a:cs typeface="Calibri" panose="020F0502020204030204" pitchFamily="34" charset="0"/>
            </a:endParaRPr>
          </a:p>
        </p:txBody>
      </p:sp>
      <p:sp>
        <p:nvSpPr>
          <p:cNvPr id="28" name="AutoShape 2" descr="UNAVCO Logo">
            <a:extLst>
              <a:ext uri="{FF2B5EF4-FFF2-40B4-BE49-F238E27FC236}">
                <a16:creationId xmlns:a16="http://schemas.microsoft.com/office/drawing/2014/main" id="{BE06AC7A-E068-41DD-A444-E79BEDFA55D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panose="020F0502020204030204" pitchFamily="34" charset="0"/>
              <a:cs typeface="Calibri" panose="020F0502020204030204" pitchFamily="34" charset="0"/>
            </a:endParaRPr>
          </a:p>
        </p:txBody>
      </p:sp>
      <p:pic>
        <p:nvPicPr>
          <p:cNvPr id="14" name="Picture 13">
            <a:extLst>
              <a:ext uri="{FF2B5EF4-FFF2-40B4-BE49-F238E27FC236}">
                <a16:creationId xmlns:a16="http://schemas.microsoft.com/office/drawing/2014/main" id="{FCD14DD0-78D4-251C-06F5-013DE568EE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3935" y="3605016"/>
            <a:ext cx="3262794" cy="2479723"/>
          </a:xfrm>
          <a:prstGeom prst="rect">
            <a:avLst/>
          </a:prstGeom>
        </p:spPr>
      </p:pic>
      <p:sp>
        <p:nvSpPr>
          <p:cNvPr id="17" name="TextBox 16">
            <a:extLst>
              <a:ext uri="{FF2B5EF4-FFF2-40B4-BE49-F238E27FC236}">
                <a16:creationId xmlns:a16="http://schemas.microsoft.com/office/drawing/2014/main" id="{6D653C5E-2CA5-4484-F82D-1233135273F9}"/>
              </a:ext>
            </a:extLst>
          </p:cNvPr>
          <p:cNvSpPr txBox="1"/>
          <p:nvPr/>
        </p:nvSpPr>
        <p:spPr>
          <a:xfrm>
            <a:off x="10309722" y="4844877"/>
            <a:ext cx="1803256" cy="375552"/>
          </a:xfrm>
          <a:prstGeom prst="rect">
            <a:avLst/>
          </a:prstGeom>
          <a:noFill/>
        </p:spPr>
        <p:txBody>
          <a:bodyPr wrap="square">
            <a:spAutoFit/>
          </a:bodyPr>
          <a:lstStyle/>
          <a:p>
            <a:pPr marL="457200" marR="0" algn="just">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GEOID12B</a:t>
            </a:r>
          </a:p>
        </p:txBody>
      </p:sp>
      <p:sp>
        <p:nvSpPr>
          <p:cNvPr id="23" name="TextBox 22">
            <a:extLst>
              <a:ext uri="{FF2B5EF4-FFF2-40B4-BE49-F238E27FC236}">
                <a16:creationId xmlns:a16="http://schemas.microsoft.com/office/drawing/2014/main" id="{D0B5D17E-20E2-2A4C-1DCB-2E5E711C4F39}"/>
              </a:ext>
            </a:extLst>
          </p:cNvPr>
          <p:cNvSpPr txBox="1"/>
          <p:nvPr/>
        </p:nvSpPr>
        <p:spPr>
          <a:xfrm>
            <a:off x="7147452" y="1343597"/>
            <a:ext cx="1151242"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ITRF 2014</a:t>
            </a:r>
            <a:endParaRPr lang="en-US"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52F973F4-8A12-3074-1826-E7E853BA0B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296" y="100995"/>
            <a:ext cx="1278786" cy="1097789"/>
          </a:xfrm>
          <a:prstGeom prst="rect">
            <a:avLst/>
          </a:prstGeom>
        </p:spPr>
      </p:pic>
      <p:sp>
        <p:nvSpPr>
          <p:cNvPr id="6" name="Arrow: Right 5">
            <a:extLst>
              <a:ext uri="{FF2B5EF4-FFF2-40B4-BE49-F238E27FC236}">
                <a16:creationId xmlns:a16="http://schemas.microsoft.com/office/drawing/2014/main" id="{AC8EF2AA-1CAA-9550-AADD-D703EF58FB4E}"/>
              </a:ext>
            </a:extLst>
          </p:cNvPr>
          <p:cNvSpPr/>
          <p:nvPr/>
        </p:nvSpPr>
        <p:spPr bwMode="auto">
          <a:xfrm>
            <a:off x="10232942" y="1696754"/>
            <a:ext cx="733806" cy="363474"/>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New Roman" pitchFamily="18" charset="0"/>
            </a:endParaRPr>
          </a:p>
        </p:txBody>
      </p:sp>
      <p:sp>
        <p:nvSpPr>
          <p:cNvPr id="7" name="TextBox 6">
            <a:extLst>
              <a:ext uri="{FF2B5EF4-FFF2-40B4-BE49-F238E27FC236}">
                <a16:creationId xmlns:a16="http://schemas.microsoft.com/office/drawing/2014/main" id="{60CC393C-38D8-743B-4069-925CD2BB2765}"/>
              </a:ext>
            </a:extLst>
          </p:cNvPr>
          <p:cNvSpPr txBox="1"/>
          <p:nvPr/>
        </p:nvSpPr>
        <p:spPr>
          <a:xfrm>
            <a:off x="11037232" y="1690896"/>
            <a:ext cx="1151242" cy="369332"/>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NAD83</a:t>
            </a:r>
            <a:endParaRPr lang="en-US"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9E98179-D3AB-9956-0AFE-6F1EBB6C87B6}"/>
              </a:ext>
            </a:extLst>
          </p:cNvPr>
          <p:cNvSpPr txBox="1"/>
          <p:nvPr/>
        </p:nvSpPr>
        <p:spPr>
          <a:xfrm>
            <a:off x="7251811" y="1636517"/>
            <a:ext cx="1046883" cy="369332"/>
          </a:xfrm>
          <a:prstGeom prst="rect">
            <a:avLst/>
          </a:prstGeom>
          <a:noFill/>
        </p:spPr>
        <p:txBody>
          <a:bodyPr wrap="square" rtlCol="0">
            <a:spAutoFit/>
          </a:bodyPr>
          <a:lstStyle/>
          <a:p>
            <a:r>
              <a:rPr lang="en-US" dirty="0"/>
              <a:t>(X,Y,Z)</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592DF5F4-5340-7D97-C1C3-70B35B425672}"/>
                  </a:ext>
                </a:extLst>
              </p:cNvPr>
              <p:cNvSpPr txBox="1"/>
              <p:nvPr/>
            </p:nvSpPr>
            <p:spPr>
              <a:xfrm>
                <a:off x="28716514" y="4158343"/>
                <a:ext cx="764697" cy="276999"/>
              </a:xfrm>
              <a:prstGeom prst="rect">
                <a:avLst/>
              </a:prstGeom>
              <a:noFill/>
            </p:spPr>
            <p:txBody>
              <a:bodyPr wrap="none" lIns="0" tIns="0" rIns="0" bIns="0" rtlCol="0">
                <a:spAutoFit/>
              </a:bodyPr>
              <a:lstStyle/>
              <a:p>
                <a14:m>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𝜑</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𝜆</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h</m:t>
                    </m:r>
                  </m:oMath>
                </a14:m>
                <a:r>
                  <a:rPr lang="en-US" dirty="0"/>
                  <a:t>)</a:t>
                </a:r>
              </a:p>
            </p:txBody>
          </p:sp>
        </mc:Choice>
        <mc:Fallback xmlns="">
          <p:sp>
            <p:nvSpPr>
              <p:cNvPr id="11" name="TextBox 10">
                <a:extLst>
                  <a:ext uri="{FF2B5EF4-FFF2-40B4-BE49-F238E27FC236}">
                    <a16:creationId xmlns:a16="http://schemas.microsoft.com/office/drawing/2014/main" id="{592DF5F4-5340-7D97-C1C3-70B35B425672}"/>
                  </a:ext>
                </a:extLst>
              </p:cNvPr>
              <p:cNvSpPr txBox="1">
                <a:spLocks noRot="1" noChangeAspect="1" noMove="1" noResize="1" noEditPoints="1" noAdjustHandles="1" noChangeArrowheads="1" noChangeShapeType="1" noTextEdit="1"/>
              </p:cNvSpPr>
              <p:nvPr/>
            </p:nvSpPr>
            <p:spPr>
              <a:xfrm>
                <a:off x="28716514" y="4158343"/>
                <a:ext cx="764697" cy="276999"/>
              </a:xfrm>
              <a:prstGeom prst="rect">
                <a:avLst/>
              </a:prstGeom>
              <a:blipFill>
                <a:blip r:embed="rId7"/>
                <a:stretch>
                  <a:fillRect l="-14400" t="-28261" r="-18400" b="-5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4A846EB0-35A0-8DBA-EEA6-92B7A7D559C8}"/>
                  </a:ext>
                </a:extLst>
              </p:cNvPr>
              <p:cNvSpPr txBox="1"/>
              <p:nvPr/>
            </p:nvSpPr>
            <p:spPr>
              <a:xfrm>
                <a:off x="10415213" y="2135792"/>
                <a:ext cx="1051081" cy="369332"/>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a:t>
                </a:r>
                <a14:m>
                  <m:oMath xmlns:m="http://schemas.openxmlformats.org/officeDocument/2006/math">
                    <m:r>
                      <a:rPr lang="en-US" i="1" smtClean="0">
                        <a:latin typeface="Cambria Math" panose="02040503050406030204" pitchFamily="18" charset="0"/>
                        <a:ea typeface="Cambria Math" panose="02040503050406030204" pitchFamily="18" charset="0"/>
                        <a:cs typeface="Calibri" panose="020F0502020204030204" pitchFamily="34" charset="0"/>
                      </a:rPr>
                      <m:t>𝜙</m:t>
                    </m:r>
                    <m:r>
                      <a:rPr lang="en-US" b="0" i="1" smtClean="0">
                        <a:latin typeface="Cambria Math" panose="02040503050406030204" pitchFamily="18" charset="0"/>
                        <a:ea typeface="Cambria Math" panose="02040503050406030204" pitchFamily="18" charset="0"/>
                        <a:cs typeface="Calibri" panose="020F0502020204030204" pitchFamily="34" charset="0"/>
                      </a:rPr>
                      <m:t>,</m:t>
                    </m:r>
                    <m:r>
                      <a:rPr lang="en-US" b="0" i="1" smtClean="0">
                        <a:latin typeface="Cambria Math" panose="02040503050406030204" pitchFamily="18" charset="0"/>
                        <a:ea typeface="Cambria Math" panose="02040503050406030204" pitchFamily="18" charset="0"/>
                        <a:cs typeface="Calibri" panose="020F0502020204030204" pitchFamily="34" charset="0"/>
                      </a:rPr>
                      <m:t>𝜆</m:t>
                    </m:r>
                    <m:r>
                      <a:rPr lang="en-US" b="0" i="1" smtClean="0">
                        <a:latin typeface="Cambria Math" panose="02040503050406030204" pitchFamily="18" charset="0"/>
                        <a:ea typeface="Cambria Math" panose="02040503050406030204" pitchFamily="18" charset="0"/>
                        <a:cs typeface="Calibri" panose="020F0502020204030204" pitchFamily="34" charset="0"/>
                      </a:rPr>
                      <m:t>,</m:t>
                    </m:r>
                    <m:r>
                      <a:rPr lang="en-US" b="0" i="1" smtClean="0">
                        <a:latin typeface="Cambria Math" panose="02040503050406030204" pitchFamily="18" charset="0"/>
                        <a:ea typeface="Cambria Math" panose="02040503050406030204" pitchFamily="18" charset="0"/>
                        <a:cs typeface="Calibri" panose="020F0502020204030204" pitchFamily="34" charset="0"/>
                      </a:rPr>
                      <m:t>h</m:t>
                    </m:r>
                    <m:r>
                      <a:rPr lang="en-US" b="0" i="1" smtClean="0">
                        <a:latin typeface="Cambria Math" panose="02040503050406030204" pitchFamily="18" charset="0"/>
                        <a:ea typeface="Cambria Math" panose="02040503050406030204" pitchFamily="18" charset="0"/>
                        <a:cs typeface="Calibri" panose="020F0502020204030204" pitchFamily="34" charset="0"/>
                      </a:rPr>
                      <m:t>)</m:t>
                    </m:r>
                  </m:oMath>
                </a14:m>
                <a:endParaRPr lang="en-US" dirty="0">
                  <a:latin typeface="Calibri" panose="020F0502020204030204" pitchFamily="34" charset="0"/>
                  <a:cs typeface="Calibri" panose="020F0502020204030204" pitchFamily="34" charset="0"/>
                </a:endParaRPr>
              </a:p>
            </p:txBody>
          </p:sp>
        </mc:Choice>
        <mc:Fallback xmlns="">
          <p:sp>
            <p:nvSpPr>
              <p:cNvPr id="12" name="TextBox 11">
                <a:extLst>
                  <a:ext uri="{FF2B5EF4-FFF2-40B4-BE49-F238E27FC236}">
                    <a16:creationId xmlns:a16="http://schemas.microsoft.com/office/drawing/2014/main" id="{4A846EB0-35A0-8DBA-EEA6-92B7A7D559C8}"/>
                  </a:ext>
                </a:extLst>
              </p:cNvPr>
              <p:cNvSpPr txBox="1">
                <a:spLocks noRot="1" noChangeAspect="1" noMove="1" noResize="1" noEditPoints="1" noAdjustHandles="1" noChangeArrowheads="1" noChangeShapeType="1" noTextEdit="1"/>
              </p:cNvSpPr>
              <p:nvPr/>
            </p:nvSpPr>
            <p:spPr>
              <a:xfrm>
                <a:off x="10415213" y="2135792"/>
                <a:ext cx="1051081" cy="369332"/>
              </a:xfrm>
              <a:prstGeom prst="rect">
                <a:avLst/>
              </a:prstGeom>
              <a:blipFill>
                <a:blip r:embed="rId8"/>
                <a:stretch>
                  <a:fillRect l="-5233" t="-8197" b="-24590"/>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F2009C1A-80FB-030D-7515-AC57AC33B1AE}"/>
              </a:ext>
            </a:extLst>
          </p:cNvPr>
          <p:cNvSpPr txBox="1"/>
          <p:nvPr/>
        </p:nvSpPr>
        <p:spPr>
          <a:xfrm>
            <a:off x="634409" y="6258006"/>
            <a:ext cx="4830726" cy="369332"/>
          </a:xfrm>
          <a:prstGeom prst="rect">
            <a:avLst/>
          </a:prstGeom>
          <a:noFill/>
        </p:spPr>
        <p:txBody>
          <a:bodyPr wrap="square">
            <a:spAutoFit/>
          </a:bodyPr>
          <a:lstStyle/>
          <a:p>
            <a:r>
              <a:rPr lang="en-US" u="sng" dirty="0">
                <a:solidFill>
                  <a:schemeClr val="accent2"/>
                </a:solidFill>
              </a:rPr>
              <a:t>http://sopac-csrc.ucsd.edu/index.php/epoch2017/</a:t>
            </a:r>
          </a:p>
        </p:txBody>
      </p:sp>
    </p:spTree>
    <p:extLst>
      <p:ext uri="{BB962C8B-B14F-4D97-AF65-F5344CB8AC3E}">
        <p14:creationId xmlns:p14="http://schemas.microsoft.com/office/powerpoint/2010/main" val="94998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668494-B2A6-E3C4-E974-600FB3ED8F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9432" y="768040"/>
            <a:ext cx="8046720" cy="5364480"/>
          </a:xfrm>
          <a:prstGeom prst="rect">
            <a:avLst/>
          </a:prstGeom>
        </p:spPr>
      </p:pic>
      <p:sp>
        <p:nvSpPr>
          <p:cNvPr id="2" name="Rectangle 2">
            <a:extLst>
              <a:ext uri="{FF2B5EF4-FFF2-40B4-BE49-F238E27FC236}">
                <a16:creationId xmlns:a16="http://schemas.microsoft.com/office/drawing/2014/main" id="{BC6761D1-FB11-8EF5-37BA-0BFE6CF00479}"/>
              </a:ext>
            </a:extLst>
          </p:cNvPr>
          <p:cNvSpPr txBox="1">
            <a:spLocks noChangeArrowheads="1"/>
          </p:cNvSpPr>
          <p:nvPr/>
        </p:nvSpPr>
        <p:spPr>
          <a:xfrm>
            <a:off x="1949083" y="-20078"/>
            <a:ext cx="8318282"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rPr>
              <a:t>California Spatial Reference </a:t>
            </a:r>
            <a:r>
              <a:rPr lang="en-US" sz="2400" b="1" kern="0" dirty="0">
                <a:solidFill>
                  <a:srgbClr val="3333CC"/>
                </a:solidFill>
                <a:latin typeface="Calibri" panose="020F0502020204030204" pitchFamily="34" charset="0"/>
                <a:cs typeface="Calibri" panose="020F0502020204030204" pitchFamily="34" charset="0"/>
              </a:rPr>
              <a:t>System (CSRS)</a:t>
            </a:r>
            <a:endPar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E0AFCCA6-29D2-813C-7768-25FD646AA8E0}"/>
              </a:ext>
            </a:extLst>
          </p:cNvPr>
          <p:cNvSpPr txBox="1"/>
          <p:nvPr/>
        </p:nvSpPr>
        <p:spPr>
          <a:xfrm>
            <a:off x="390735" y="6312180"/>
            <a:ext cx="1615306" cy="307777"/>
          </a:xfrm>
          <a:prstGeom prst="rect">
            <a:avLst/>
          </a:prstGeom>
          <a:noFill/>
        </p:spPr>
        <p:txBody>
          <a:bodyPr wrap="square" rtlCol="0">
            <a:spAutoFit/>
          </a:bodyPr>
          <a:lstStyle/>
          <a:p>
            <a:r>
              <a:rPr lang="en-US" sz="1400" dirty="0"/>
              <a:t>Greg Helmer</a:t>
            </a:r>
          </a:p>
        </p:txBody>
      </p:sp>
      <p:sp>
        <p:nvSpPr>
          <p:cNvPr id="6" name="Oval 5">
            <a:extLst>
              <a:ext uri="{FF2B5EF4-FFF2-40B4-BE49-F238E27FC236}">
                <a16:creationId xmlns:a16="http://schemas.microsoft.com/office/drawing/2014/main" id="{82416312-F1CE-2FD1-C3CB-1FA50C325112}"/>
              </a:ext>
            </a:extLst>
          </p:cNvPr>
          <p:cNvSpPr/>
          <p:nvPr/>
        </p:nvSpPr>
        <p:spPr>
          <a:xfrm>
            <a:off x="9189214" y="638648"/>
            <a:ext cx="1875692" cy="1934308"/>
          </a:xfrm>
          <a:prstGeom prst="ellips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FC52C5E-7D1F-1F5A-4F40-FBB6BA84A733}"/>
              </a:ext>
            </a:extLst>
          </p:cNvPr>
          <p:cNvSpPr txBox="1"/>
          <p:nvPr/>
        </p:nvSpPr>
        <p:spPr>
          <a:xfrm>
            <a:off x="9331684" y="1144137"/>
            <a:ext cx="1651999" cy="830997"/>
          </a:xfrm>
          <a:prstGeom prst="rect">
            <a:avLst/>
          </a:prstGeom>
          <a:noFill/>
        </p:spPr>
        <p:txBody>
          <a:bodyPr wrap="square" rtlCol="0">
            <a:spAutoFit/>
          </a:bodyPr>
          <a:lstStyle/>
          <a:p>
            <a:r>
              <a:rPr lang="en-US" sz="4800" dirty="0">
                <a:solidFill>
                  <a:schemeClr val="bg1"/>
                </a:solidFill>
              </a:rPr>
              <a:t>NSRS</a:t>
            </a:r>
          </a:p>
        </p:txBody>
      </p:sp>
      <p:sp>
        <p:nvSpPr>
          <p:cNvPr id="8" name="Oval 7">
            <a:extLst>
              <a:ext uri="{FF2B5EF4-FFF2-40B4-BE49-F238E27FC236}">
                <a16:creationId xmlns:a16="http://schemas.microsoft.com/office/drawing/2014/main" id="{F42A06EB-030B-6631-284F-2D3415B244C9}"/>
              </a:ext>
            </a:extLst>
          </p:cNvPr>
          <p:cNvSpPr/>
          <p:nvPr/>
        </p:nvSpPr>
        <p:spPr>
          <a:xfrm>
            <a:off x="9189213" y="638648"/>
            <a:ext cx="1875692" cy="1934308"/>
          </a:xfrm>
          <a:prstGeom prst="ellipse">
            <a:avLst/>
          </a:prstGeom>
          <a:noFill/>
          <a:ln w="317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Arrow: Left-Right 9">
            <a:extLst>
              <a:ext uri="{FF2B5EF4-FFF2-40B4-BE49-F238E27FC236}">
                <a16:creationId xmlns:a16="http://schemas.microsoft.com/office/drawing/2014/main" id="{0636FB51-89A0-A3F1-1C87-3E62C3680B1A}"/>
              </a:ext>
            </a:extLst>
          </p:cNvPr>
          <p:cNvSpPr/>
          <p:nvPr/>
        </p:nvSpPr>
        <p:spPr>
          <a:xfrm rot="20649363">
            <a:off x="6991695" y="1914269"/>
            <a:ext cx="1807575" cy="484632"/>
          </a:xfrm>
          <a:prstGeom prst="leftRightArrow">
            <a:avLst/>
          </a:prstGeom>
          <a:solidFill>
            <a:schemeClr val="accent1"/>
          </a:solid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700EE504-D01F-B761-7A26-A96398E21A00}"/>
              </a:ext>
            </a:extLst>
          </p:cNvPr>
          <p:cNvSpPr txBox="1"/>
          <p:nvPr/>
        </p:nvSpPr>
        <p:spPr>
          <a:xfrm rot="20635626">
            <a:off x="6254796" y="1519943"/>
            <a:ext cx="3524366" cy="338554"/>
          </a:xfrm>
          <a:prstGeom prst="rect">
            <a:avLst/>
          </a:prstGeom>
          <a:noFill/>
        </p:spPr>
        <p:txBody>
          <a:bodyPr wrap="square">
            <a:spAutoFit/>
          </a:bodyPr>
          <a:lstStyle/>
          <a:p>
            <a:r>
              <a:rPr lang="en-US" sz="1600" b="0" i="0" dirty="0">
                <a:solidFill>
                  <a:srgbClr val="000000"/>
                </a:solidFill>
                <a:effectLst/>
                <a:cs typeface="Arial" panose="020B0604020202020204" pitchFamily="34" charset="0"/>
              </a:rPr>
              <a:t>Intra-Frame Deformation Model </a:t>
            </a:r>
            <a:endParaRPr lang="en-US" sz="1600" dirty="0"/>
          </a:p>
        </p:txBody>
      </p:sp>
    </p:spTree>
    <p:extLst>
      <p:ext uri="{BB962C8B-B14F-4D97-AF65-F5344CB8AC3E}">
        <p14:creationId xmlns:p14="http://schemas.microsoft.com/office/powerpoint/2010/main" val="343333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DD4B38-BE26-EF1F-C3C8-C751CFB04A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2851" y="1300277"/>
            <a:ext cx="4873149" cy="3741601"/>
          </a:xfrm>
          <a:prstGeom prst="rect">
            <a:avLst/>
          </a:prstGeom>
        </p:spPr>
      </p:pic>
      <p:pic>
        <p:nvPicPr>
          <p:cNvPr id="3" name="Picture 2">
            <a:extLst>
              <a:ext uri="{FF2B5EF4-FFF2-40B4-BE49-F238E27FC236}">
                <a16:creationId xmlns:a16="http://schemas.microsoft.com/office/drawing/2014/main" id="{CF51EC61-9144-E9AF-3DF8-719BDB17089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48594" y="1816122"/>
            <a:ext cx="4674327" cy="3114403"/>
          </a:xfrm>
          <a:prstGeom prst="rect">
            <a:avLst/>
          </a:prstGeom>
          <a:noFill/>
          <a:ln>
            <a:noFill/>
          </a:ln>
        </p:spPr>
      </p:pic>
      <p:sp>
        <p:nvSpPr>
          <p:cNvPr id="4" name="Rectangle 2">
            <a:extLst>
              <a:ext uri="{FF2B5EF4-FFF2-40B4-BE49-F238E27FC236}">
                <a16:creationId xmlns:a16="http://schemas.microsoft.com/office/drawing/2014/main" id="{E73E60A9-4782-43F2-A0DF-085299951505}"/>
              </a:ext>
            </a:extLst>
          </p:cNvPr>
          <p:cNvSpPr txBox="1">
            <a:spLocks noChangeArrowheads="1"/>
          </p:cNvSpPr>
          <p:nvPr/>
        </p:nvSpPr>
        <p:spPr>
          <a:xfrm>
            <a:off x="1813302" y="230697"/>
            <a:ext cx="8318282"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rPr>
              <a:t>Geographic Extent of NSRS</a:t>
            </a:r>
          </a:p>
        </p:txBody>
      </p:sp>
      <p:sp>
        <p:nvSpPr>
          <p:cNvPr id="6" name="TextBox 5">
            <a:extLst>
              <a:ext uri="{FF2B5EF4-FFF2-40B4-BE49-F238E27FC236}">
                <a16:creationId xmlns:a16="http://schemas.microsoft.com/office/drawing/2014/main" id="{F7AD3B21-3457-0B21-26BD-5D924BA8E73C}"/>
              </a:ext>
            </a:extLst>
          </p:cNvPr>
          <p:cNvSpPr txBox="1"/>
          <p:nvPr/>
        </p:nvSpPr>
        <p:spPr>
          <a:xfrm>
            <a:off x="6520543" y="5041878"/>
            <a:ext cx="5519057" cy="344069"/>
          </a:xfrm>
          <a:prstGeom prst="rect">
            <a:avLst/>
          </a:prstGeom>
          <a:noFill/>
        </p:spPr>
        <p:txBody>
          <a:bodyPr wrap="square">
            <a:spAutoFit/>
          </a:bodyPr>
          <a:lstStyle/>
          <a:p>
            <a:pPr marL="0" marR="0" algn="just">
              <a:lnSpc>
                <a:spcPct val="107000"/>
              </a:lnSpc>
              <a:spcBef>
                <a:spcPts val="0"/>
              </a:spcBef>
              <a:spcAft>
                <a:spcPts val="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Existing and planned Foundation CORS. Source: Damiani (2019)</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C2EEF472-1E55-74EF-2E4F-430AE15470DE}"/>
              </a:ext>
            </a:extLst>
          </p:cNvPr>
          <p:cNvSpPr txBox="1"/>
          <p:nvPr/>
        </p:nvSpPr>
        <p:spPr>
          <a:xfrm>
            <a:off x="1121228" y="5472431"/>
            <a:ext cx="4974772" cy="607539"/>
          </a:xfrm>
          <a:prstGeom prst="rect">
            <a:avLst/>
          </a:prstGeom>
          <a:noFill/>
        </p:spPr>
        <p:txBody>
          <a:bodyPr wrap="square">
            <a:spAutoFit/>
          </a:bodyPr>
          <a:lstStyle/>
          <a:p>
            <a:pPr marL="0" marR="0" algn="just">
              <a:lnSpc>
                <a:spcPct val="107000"/>
              </a:lnSpc>
              <a:spcBef>
                <a:spcPts val="0"/>
              </a:spcBef>
              <a:spcAft>
                <a:spcPts val="0"/>
              </a:spcAft>
            </a:pP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active stations comprising the NGS CORS network. Source: </a:t>
            </a:r>
            <a:r>
              <a:rPr lang="en-US" sz="16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https://geodesy.noaa.gov/CORS_Map/</a:t>
            </a:r>
            <a:r>
              <a:rPr lang="en-US"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5550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A4593D-1D72-9D86-85F4-3B7EA8EFB2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899" y="1291381"/>
            <a:ext cx="4330352" cy="3882260"/>
          </a:xfrm>
          <a:prstGeom prst="rect">
            <a:avLst/>
          </a:prstGeom>
        </p:spPr>
      </p:pic>
      <p:sp>
        <p:nvSpPr>
          <p:cNvPr id="4" name="TextBox 3">
            <a:extLst>
              <a:ext uri="{FF2B5EF4-FFF2-40B4-BE49-F238E27FC236}">
                <a16:creationId xmlns:a16="http://schemas.microsoft.com/office/drawing/2014/main" id="{AF8BF114-97D1-1FCE-D4F7-E4C12739BB37}"/>
              </a:ext>
            </a:extLst>
          </p:cNvPr>
          <p:cNvSpPr txBox="1"/>
          <p:nvPr/>
        </p:nvSpPr>
        <p:spPr>
          <a:xfrm>
            <a:off x="777765" y="5208872"/>
            <a:ext cx="3678621"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Subduction Zones – Pacific Northwest, Caribbean, Japan, Chile, Indonesia, New Zealand</a:t>
            </a:r>
          </a:p>
        </p:txBody>
      </p:sp>
      <p:sp>
        <p:nvSpPr>
          <p:cNvPr id="5" name="TextBox 4">
            <a:extLst>
              <a:ext uri="{FF2B5EF4-FFF2-40B4-BE49-F238E27FC236}">
                <a16:creationId xmlns:a16="http://schemas.microsoft.com/office/drawing/2014/main" id="{9C22A779-6172-9E1D-C56A-5292B949B303}"/>
              </a:ext>
            </a:extLst>
          </p:cNvPr>
          <p:cNvSpPr txBox="1"/>
          <p:nvPr/>
        </p:nvSpPr>
        <p:spPr>
          <a:xfrm>
            <a:off x="6096000" y="5208872"/>
            <a:ext cx="5013432"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Strike-slip faults  – San Andreas fault system, Turkey, Sumatra</a:t>
            </a:r>
          </a:p>
        </p:txBody>
      </p:sp>
      <p:sp>
        <p:nvSpPr>
          <p:cNvPr id="7" name="Rectangle 2">
            <a:extLst>
              <a:ext uri="{FF2B5EF4-FFF2-40B4-BE49-F238E27FC236}">
                <a16:creationId xmlns:a16="http://schemas.microsoft.com/office/drawing/2014/main" id="{094A7C21-5BC7-173A-C735-3E1A2B6FF102}"/>
              </a:ext>
            </a:extLst>
          </p:cNvPr>
          <p:cNvSpPr txBox="1">
            <a:spLocks noChangeArrowheads="1"/>
          </p:cNvSpPr>
          <p:nvPr/>
        </p:nvSpPr>
        <p:spPr>
          <a:xfrm>
            <a:off x="1223967" y="228601"/>
            <a:ext cx="9744066"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endParaRPr lang="en-US" sz="2000" b="1" kern="0" dirty="0">
              <a:solidFill>
                <a:srgbClr val="3333CC"/>
              </a:solidFill>
              <a:latin typeface="Geneva"/>
            </a:endParaRPr>
          </a:p>
        </p:txBody>
      </p:sp>
      <p:sp>
        <p:nvSpPr>
          <p:cNvPr id="8" name="Rectangle 2">
            <a:extLst>
              <a:ext uri="{FF2B5EF4-FFF2-40B4-BE49-F238E27FC236}">
                <a16:creationId xmlns:a16="http://schemas.microsoft.com/office/drawing/2014/main" id="{09E7FC2B-5FE2-160C-74FC-86B974CDFFFB}"/>
              </a:ext>
            </a:extLst>
          </p:cNvPr>
          <p:cNvSpPr txBox="1">
            <a:spLocks noChangeArrowheads="1"/>
          </p:cNvSpPr>
          <p:nvPr/>
        </p:nvSpPr>
        <p:spPr>
          <a:xfrm>
            <a:off x="1376367" y="381001"/>
            <a:ext cx="9744066"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lang="en-US" sz="2000" b="1" kern="0" dirty="0">
                <a:solidFill>
                  <a:srgbClr val="3333CC"/>
                </a:solidFill>
                <a:latin typeface="Geneva"/>
              </a:rPr>
              <a:t>Fault Slip Modeling</a:t>
            </a:r>
          </a:p>
        </p:txBody>
      </p:sp>
      <p:sp>
        <p:nvSpPr>
          <p:cNvPr id="9" name="TextBox 8">
            <a:extLst>
              <a:ext uri="{FF2B5EF4-FFF2-40B4-BE49-F238E27FC236}">
                <a16:creationId xmlns:a16="http://schemas.microsoft.com/office/drawing/2014/main" id="{C8D7A8A7-EB34-5EC7-34AB-3C40A2B85C6F}"/>
              </a:ext>
            </a:extLst>
          </p:cNvPr>
          <p:cNvSpPr txBox="1"/>
          <p:nvPr/>
        </p:nvSpPr>
        <p:spPr>
          <a:xfrm>
            <a:off x="222829" y="6290368"/>
            <a:ext cx="2789311" cy="369332"/>
          </a:xfrm>
          <a:prstGeom prst="rect">
            <a:avLst/>
          </a:prstGeom>
          <a:noFill/>
        </p:spPr>
        <p:txBody>
          <a:bodyPr wrap="square">
            <a:spAutoFit/>
          </a:bodyPr>
          <a:lstStyle/>
          <a:p>
            <a:r>
              <a:rPr lang="en-US" b="1" dirty="0"/>
              <a:t>Kelin Wang, PGC, Canada</a:t>
            </a:r>
          </a:p>
        </p:txBody>
      </p:sp>
      <p:pic>
        <p:nvPicPr>
          <p:cNvPr id="10" name="Picture 9">
            <a:extLst>
              <a:ext uri="{FF2B5EF4-FFF2-40B4-BE49-F238E27FC236}">
                <a16:creationId xmlns:a16="http://schemas.microsoft.com/office/drawing/2014/main" id="{641B3AFD-3A3F-75E3-0322-3B6AE00E6F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2" y="121477"/>
            <a:ext cx="1986629" cy="1169904"/>
          </a:xfrm>
          <a:prstGeom prst="rect">
            <a:avLst/>
          </a:prstGeom>
        </p:spPr>
      </p:pic>
      <p:pic>
        <p:nvPicPr>
          <p:cNvPr id="12" name="Picture 11">
            <a:extLst>
              <a:ext uri="{FF2B5EF4-FFF2-40B4-BE49-F238E27FC236}">
                <a16:creationId xmlns:a16="http://schemas.microsoft.com/office/drawing/2014/main" id="{76DE7952-26C4-35A4-7097-82B570A291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223218"/>
            <a:ext cx="4156417" cy="3680780"/>
          </a:xfrm>
          <a:prstGeom prst="rect">
            <a:avLst/>
          </a:prstGeom>
        </p:spPr>
      </p:pic>
    </p:spTree>
    <p:extLst>
      <p:ext uri="{BB962C8B-B14F-4D97-AF65-F5344CB8AC3E}">
        <p14:creationId xmlns:p14="http://schemas.microsoft.com/office/powerpoint/2010/main" val="4106703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6C8CEC1-D5B3-373B-1743-E5FD218BEA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8634" y="554464"/>
            <a:ext cx="4113912" cy="5325772"/>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74;p3">
            <a:extLst>
              <a:ext uri="{FF2B5EF4-FFF2-40B4-BE49-F238E27FC236}">
                <a16:creationId xmlns:a16="http://schemas.microsoft.com/office/drawing/2014/main" id="{E3AB8CEE-47A2-B4B4-0C5E-7914E4B00DE4}"/>
              </a:ext>
            </a:extLst>
          </p:cNvPr>
          <p:cNvSpPr txBox="1">
            <a:spLocks/>
          </p:cNvSpPr>
          <p:nvPr/>
        </p:nvSpPr>
        <p:spPr>
          <a:xfrm>
            <a:off x="3480675" y="975478"/>
            <a:ext cx="4715418" cy="295426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450"/>
              </a:spcBef>
              <a:spcAft>
                <a:spcPts val="0"/>
              </a:spcAft>
              <a:buClr>
                <a:srgbClr val="0C68AC"/>
              </a:buClr>
              <a:buSzPts val="1500"/>
              <a:buFont typeface="Arial"/>
              <a:buNone/>
              <a:defRPr sz="1500" b="0" i="0" u="none" strike="noStrike" cap="none">
                <a:solidFill>
                  <a:srgbClr val="006C92"/>
                </a:solidFill>
                <a:latin typeface="Calibri"/>
                <a:ea typeface="Calibri"/>
                <a:cs typeface="Calibri"/>
                <a:sym typeface="Calibri"/>
              </a:defRPr>
            </a:lvl1pPr>
            <a:lvl2pPr marL="914400" marR="0" lvl="1" indent="-228600" algn="l" rtl="0">
              <a:lnSpc>
                <a:spcPct val="90000"/>
              </a:lnSpc>
              <a:spcBef>
                <a:spcPts val="900"/>
              </a:spcBef>
              <a:spcAft>
                <a:spcPts val="0"/>
              </a:spcAft>
              <a:buClr>
                <a:srgbClr val="0C68AC"/>
              </a:buClr>
              <a:buSzPts val="1500"/>
              <a:buFont typeface="Arial"/>
              <a:buNone/>
              <a:defRPr sz="1500" b="0" i="0" u="none" strike="noStrike" cap="none">
                <a:solidFill>
                  <a:srgbClr val="006C92"/>
                </a:solidFill>
                <a:latin typeface="Calibri"/>
                <a:ea typeface="Calibri"/>
                <a:cs typeface="Calibri"/>
                <a:sym typeface="Calibri"/>
              </a:defRPr>
            </a:lvl2pPr>
            <a:lvl3pPr marL="1371600" marR="0" lvl="2" indent="-228600" algn="l" rtl="0">
              <a:lnSpc>
                <a:spcPct val="90000"/>
              </a:lnSpc>
              <a:spcBef>
                <a:spcPts val="900"/>
              </a:spcBef>
              <a:spcAft>
                <a:spcPts val="0"/>
              </a:spcAft>
              <a:buClr>
                <a:srgbClr val="0C68AC"/>
              </a:buClr>
              <a:buSzPts val="1500"/>
              <a:buFont typeface="Arial"/>
              <a:buNone/>
              <a:defRPr sz="1500" b="0" i="0" u="none" strike="noStrike" cap="none">
                <a:solidFill>
                  <a:srgbClr val="006C92"/>
                </a:solidFill>
                <a:latin typeface="Calibri"/>
                <a:ea typeface="Calibri"/>
                <a:cs typeface="Calibri"/>
                <a:sym typeface="Calibri"/>
              </a:defRPr>
            </a:lvl3pPr>
            <a:lvl4pPr marL="1828800" marR="0" lvl="3" indent="-228600" algn="l" rtl="0">
              <a:lnSpc>
                <a:spcPct val="90000"/>
              </a:lnSpc>
              <a:spcBef>
                <a:spcPts val="900"/>
              </a:spcBef>
              <a:spcAft>
                <a:spcPts val="0"/>
              </a:spcAft>
              <a:buClr>
                <a:srgbClr val="0C68AC"/>
              </a:buClr>
              <a:buSzPts val="1500"/>
              <a:buFont typeface="Arial"/>
              <a:buNone/>
              <a:defRPr sz="1500" b="0" i="0" u="none" strike="noStrike" cap="none">
                <a:solidFill>
                  <a:srgbClr val="006C92"/>
                </a:solidFill>
                <a:latin typeface="Calibri"/>
                <a:ea typeface="Calibri"/>
                <a:cs typeface="Calibri"/>
                <a:sym typeface="Calibri"/>
              </a:defRPr>
            </a:lvl4pPr>
            <a:lvl5pPr marL="2286000" marR="0" lvl="4" indent="-228600" algn="l" rtl="0">
              <a:lnSpc>
                <a:spcPct val="90000"/>
              </a:lnSpc>
              <a:spcBef>
                <a:spcPts val="900"/>
              </a:spcBef>
              <a:spcAft>
                <a:spcPts val="0"/>
              </a:spcAft>
              <a:buClr>
                <a:srgbClr val="0C68AC"/>
              </a:buClr>
              <a:buSzPts val="1500"/>
              <a:buFont typeface="Arial"/>
              <a:buNone/>
              <a:defRPr sz="1500" b="0" i="0" u="none" strike="noStrike" cap="none">
                <a:solidFill>
                  <a:srgbClr val="006C92"/>
                </a:solidFill>
                <a:latin typeface="Calibri"/>
                <a:ea typeface="Calibri"/>
                <a:cs typeface="Calibri"/>
                <a:sym typeface="Calibri"/>
              </a:defRPr>
            </a:lvl5pPr>
            <a:lvl6pPr marL="2743200" marR="0" lvl="5" indent="-342900" algn="l" rtl="0">
              <a:lnSpc>
                <a:spcPct val="100000"/>
              </a:lnSpc>
              <a:spcBef>
                <a:spcPts val="900"/>
              </a:spcBef>
              <a:spcAft>
                <a:spcPts val="0"/>
              </a:spcAft>
              <a:buClr>
                <a:schemeClr val="dk1"/>
              </a:buClr>
              <a:buSzPts val="1800"/>
              <a:buFont typeface="Arial"/>
              <a:buChar char="•"/>
              <a:defRPr sz="1125"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1125"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125"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125" b="0" i="0" u="none" strike="noStrike" cap="none">
                <a:solidFill>
                  <a:schemeClr val="dk1"/>
                </a:solidFill>
                <a:latin typeface="Arial"/>
                <a:ea typeface="Arial"/>
                <a:cs typeface="Arial"/>
                <a:sym typeface="Arial"/>
              </a:defRPr>
            </a:lvl9pPr>
          </a:lstStyle>
          <a:p>
            <a:pPr marL="194310" indent="-194310">
              <a:lnSpc>
                <a:spcPct val="100000"/>
              </a:lnSpc>
              <a:spcBef>
                <a:spcPts val="0"/>
              </a:spcBef>
              <a:buSzPts val="1700"/>
              <a:buFont typeface="Arial"/>
              <a:buChar char="•"/>
              <a:defRPr/>
            </a:pPr>
            <a:r>
              <a:rPr kumimoji="0" lang="en-US" b="1"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rPr>
              <a:t>Scripps Orbit and Permanent Array Center (SOPAC) </a:t>
            </a:r>
            <a:r>
              <a:rPr kumimoji="0" lang="en-US" b="0"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rPr>
              <a:t>research group. Maintains operations of California Spatial Reference Center (CSRC) with staff, facilities and infrastructure</a:t>
            </a:r>
          </a:p>
          <a:p>
            <a:pPr marL="194310" marR="0" lvl="0" indent="-194310" algn="l" defTabSz="914400" rtl="0" eaLnBrk="1" fontAlgn="auto" latinLnBrk="0" hangingPunct="1">
              <a:lnSpc>
                <a:spcPct val="100000"/>
              </a:lnSpc>
              <a:spcBef>
                <a:spcPts val="0"/>
              </a:spcBef>
              <a:spcAft>
                <a:spcPts val="0"/>
              </a:spcAft>
              <a:buClr>
                <a:srgbClr val="0C68AC"/>
              </a:buClr>
              <a:buSzPts val="1700"/>
              <a:buFont typeface="Arial"/>
              <a:buChar char="•"/>
              <a:tabLst/>
              <a:defRPr/>
            </a:pPr>
            <a:endParaRPr kumimoji="0" lang="en-US" b="1"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endParaRPr>
          </a:p>
          <a:p>
            <a:pPr marL="194310" marR="0" lvl="0" indent="-194310" algn="l" defTabSz="914400" rtl="0" eaLnBrk="1" fontAlgn="auto" latinLnBrk="0" hangingPunct="1">
              <a:lnSpc>
                <a:spcPct val="100000"/>
              </a:lnSpc>
              <a:spcBef>
                <a:spcPts val="0"/>
              </a:spcBef>
              <a:spcAft>
                <a:spcPts val="0"/>
              </a:spcAft>
              <a:buClr>
                <a:srgbClr val="0C68AC"/>
              </a:buClr>
              <a:buSzPts val="1700"/>
              <a:buFont typeface="Arial"/>
              <a:buChar char="•"/>
              <a:tabLst/>
              <a:defRPr/>
            </a:pPr>
            <a:r>
              <a:rPr kumimoji="0" lang="en-US" b="1"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rPr>
              <a:t>CSRC is a </a:t>
            </a:r>
            <a:r>
              <a:rPr lang="en-US" b="1" kern="0" dirty="0">
                <a:latin typeface="Calibri" panose="020F0502020204030204" pitchFamily="34" charset="0"/>
                <a:cs typeface="Calibri" panose="020F0502020204030204" pitchFamily="34" charset="0"/>
              </a:rPr>
              <a:t>Support Group of </a:t>
            </a:r>
            <a:r>
              <a:rPr kumimoji="0" lang="en-US" b="1"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rPr>
              <a:t>UCSD, a non-profit, public research university</a:t>
            </a:r>
            <a:endParaRPr kumimoji="0" lang="en-US" b="0"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endParaRPr>
          </a:p>
          <a:p>
            <a:pPr marL="194310" indent="-194310">
              <a:lnSpc>
                <a:spcPct val="100000"/>
              </a:lnSpc>
              <a:spcBef>
                <a:spcPts val="800"/>
              </a:spcBef>
              <a:buSzPts val="1700"/>
              <a:buFont typeface="Arial"/>
              <a:buChar char="•"/>
              <a:defRPr/>
            </a:pPr>
            <a:r>
              <a:rPr lang="en-US" b="1" kern="0" dirty="0">
                <a:latin typeface="Calibri" panose="020F0502020204030204" pitchFamily="34" charset="0"/>
                <a:cs typeface="Calibri" panose="020F0502020204030204" pitchFamily="34" charset="0"/>
              </a:rPr>
              <a:t>CSRC Governance </a:t>
            </a:r>
            <a:r>
              <a:rPr lang="en-US" kern="0" dirty="0">
                <a:latin typeface="Calibri" panose="020F0502020204030204" pitchFamily="34" charset="0"/>
                <a:cs typeface="Calibri" panose="020F0502020204030204" pitchFamily="34" charset="0"/>
              </a:rPr>
              <a:t>Executive Committee representing academia, federal, state and local agencies and the private sector (mostly volunteers).</a:t>
            </a:r>
          </a:p>
          <a:p>
            <a:pPr marL="194310" marR="0" lvl="0" indent="-86360" algn="l" defTabSz="914400" rtl="0" eaLnBrk="1" fontAlgn="auto" latinLnBrk="0" hangingPunct="1">
              <a:lnSpc>
                <a:spcPct val="100000"/>
              </a:lnSpc>
              <a:spcBef>
                <a:spcPts val="800"/>
              </a:spcBef>
              <a:spcAft>
                <a:spcPts val="0"/>
              </a:spcAft>
              <a:buClr>
                <a:srgbClr val="0C68AC"/>
              </a:buClr>
              <a:buSzPts val="1700"/>
              <a:buFont typeface="Arial"/>
              <a:buNone/>
              <a:tabLst/>
              <a:defRPr/>
            </a:pPr>
            <a:r>
              <a:rPr kumimoji="0" lang="en-US" sz="1700" b="0"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rPr>
              <a:t> </a:t>
            </a:r>
            <a:r>
              <a:rPr kumimoji="0" lang="en-US" sz="1400" b="0" i="0" u="sng" strike="noStrike" kern="0" cap="none" spc="0" normalizeH="0" baseline="0" noProof="0" dirty="0">
                <a:ln>
                  <a:noFill/>
                </a:ln>
                <a:solidFill>
                  <a:schemeClr val="accent2"/>
                </a:solidFill>
                <a:effectLst/>
                <a:uLnTx/>
                <a:uFillTx/>
                <a:latin typeface="Calibri" panose="020F0502020204030204" pitchFamily="34" charset="0"/>
                <a:cs typeface="Calibri" panose="020F0502020204030204" pitchFamily="34" charset="0"/>
                <a:sym typeface="Calibri"/>
              </a:rPr>
              <a:t>http://sopac-csrc.ucsd.edu/index.php/executive-committee/</a:t>
            </a:r>
          </a:p>
          <a:p>
            <a:pPr marL="194310" marR="0" lvl="0" indent="-86360" algn="l" defTabSz="914400" rtl="0" eaLnBrk="1" fontAlgn="auto" latinLnBrk="0" hangingPunct="1">
              <a:lnSpc>
                <a:spcPct val="100000"/>
              </a:lnSpc>
              <a:spcBef>
                <a:spcPts val="800"/>
              </a:spcBef>
              <a:spcAft>
                <a:spcPts val="0"/>
              </a:spcAft>
              <a:buClr>
                <a:srgbClr val="0C68AC"/>
              </a:buClr>
              <a:buSzPts val="1700"/>
              <a:buFont typeface="Arial"/>
              <a:buNone/>
              <a:tabLst/>
              <a:defRPr/>
            </a:pPr>
            <a:endParaRPr kumimoji="0" lang="en-US" sz="1700" b="1" i="0" u="none" strike="noStrike" kern="0" cap="none" spc="0" normalizeH="0" baseline="0" noProof="0" dirty="0">
              <a:ln>
                <a:noFill/>
              </a:ln>
              <a:solidFill>
                <a:srgbClr val="006C92"/>
              </a:solidFill>
              <a:effectLst/>
              <a:uLnTx/>
              <a:uFillTx/>
              <a:latin typeface="Calibri" panose="020F0502020204030204" pitchFamily="34" charset="0"/>
              <a:cs typeface="Calibri" panose="020F0502020204030204" pitchFamily="34" charset="0"/>
              <a:sym typeface="Calibri"/>
            </a:endParaRPr>
          </a:p>
        </p:txBody>
      </p:sp>
      <p:grpSp>
        <p:nvGrpSpPr>
          <p:cNvPr id="28" name="Group 27">
            <a:extLst>
              <a:ext uri="{FF2B5EF4-FFF2-40B4-BE49-F238E27FC236}">
                <a16:creationId xmlns:a16="http://schemas.microsoft.com/office/drawing/2014/main" id="{FCBA09B5-4A1C-FBBD-B93A-E8ADB7CFDCC3}"/>
              </a:ext>
            </a:extLst>
          </p:cNvPr>
          <p:cNvGrpSpPr/>
          <p:nvPr/>
        </p:nvGrpSpPr>
        <p:grpSpPr>
          <a:xfrm>
            <a:off x="209730" y="1321431"/>
            <a:ext cx="3067877" cy="2262359"/>
            <a:chOff x="-94621" y="1142345"/>
            <a:chExt cx="3197052" cy="2291671"/>
          </a:xfrm>
        </p:grpSpPr>
        <p:pic>
          <p:nvPicPr>
            <p:cNvPr id="2" name="Google Shape;171;p3" descr="A group of people posing for a photo&#10;&#10;Description automatically generated">
              <a:extLst>
                <a:ext uri="{FF2B5EF4-FFF2-40B4-BE49-F238E27FC236}">
                  <a16:creationId xmlns:a16="http://schemas.microsoft.com/office/drawing/2014/main" id="{27C93B3B-F092-0620-C776-1DB92FA058D1}"/>
                </a:ext>
              </a:extLst>
            </p:cNvPr>
            <p:cNvPicPr preferRelativeResize="0"/>
            <p:nvPr/>
          </p:nvPicPr>
          <p:blipFill rotWithShape="1">
            <a:blip r:embed="rId4">
              <a:alphaModFix/>
            </a:blip>
            <a:srcRect/>
            <a:stretch/>
          </p:blipFill>
          <p:spPr>
            <a:xfrm>
              <a:off x="-94621" y="1142345"/>
              <a:ext cx="3197052" cy="2053107"/>
            </a:xfrm>
            <a:prstGeom prst="rect">
              <a:avLst/>
            </a:prstGeom>
            <a:noFill/>
            <a:ln>
              <a:noFill/>
            </a:ln>
          </p:spPr>
        </p:pic>
        <p:sp>
          <p:nvSpPr>
            <p:cNvPr id="7" name="Google Shape;176;p3">
              <a:extLst>
                <a:ext uri="{FF2B5EF4-FFF2-40B4-BE49-F238E27FC236}">
                  <a16:creationId xmlns:a16="http://schemas.microsoft.com/office/drawing/2014/main" id="{EB0A9BCA-E86F-6DD4-9DD4-7AE620D0457D}"/>
                </a:ext>
              </a:extLst>
            </p:cNvPr>
            <p:cNvSpPr txBox="1"/>
            <p:nvPr/>
          </p:nvSpPr>
          <p:spPr>
            <a:xfrm>
              <a:off x="250295" y="2895325"/>
              <a:ext cx="2377158" cy="538691"/>
            </a:xfrm>
            <a:prstGeom prst="rect">
              <a:avLst/>
            </a:prstGeom>
            <a:noFill/>
            <a:ln>
              <a:noFill/>
            </a:ln>
          </p:spPr>
          <p:txBody>
            <a:bodyPr spcFirstLastPara="1" wrap="square" lIns="0" tIns="0" rIns="0" bIns="0" anchor="t" anchorCtr="0">
              <a:noAutofit/>
            </a:bodyPr>
            <a:lstStyle/>
            <a:p>
              <a:pPr>
                <a:lnSpc>
                  <a:spcPct val="135000"/>
                </a:lnSpc>
                <a:buClr>
                  <a:srgbClr val="FFFFFF"/>
                </a:buClr>
                <a:buSzPts val="1000"/>
                <a:buFont typeface="Arial"/>
                <a:buNone/>
              </a:pPr>
              <a:r>
                <a:rPr lang="en-US" sz="1400" b="1" kern="0" dirty="0">
                  <a:solidFill>
                    <a:srgbClr val="FFFFFF"/>
                  </a:solidFill>
                  <a:latin typeface="Calibri"/>
                  <a:ea typeface="Calibri"/>
                  <a:cs typeface="Calibri"/>
                  <a:sym typeface="Calibri"/>
                </a:rPr>
                <a:t>IGPP Department, April 2023</a:t>
              </a:r>
              <a:endParaRPr sz="1400" b="1" kern="0" dirty="0">
                <a:solidFill>
                  <a:srgbClr val="FFFFFF"/>
                </a:solidFill>
                <a:latin typeface="Calibri"/>
                <a:ea typeface="Calibri"/>
                <a:cs typeface="Calibri"/>
                <a:sym typeface="Calibri"/>
              </a:endParaRPr>
            </a:p>
            <a:p>
              <a:pPr>
                <a:lnSpc>
                  <a:spcPct val="135000"/>
                </a:lnSpc>
                <a:spcBef>
                  <a:spcPts val="200"/>
                </a:spcBef>
                <a:buClr>
                  <a:srgbClr val="FFFFFF"/>
                </a:buClr>
                <a:buSzPts val="1000"/>
                <a:buFont typeface="Arial"/>
                <a:buNone/>
              </a:pPr>
              <a:endParaRPr sz="1000" b="1" i="1" kern="0" dirty="0">
                <a:solidFill>
                  <a:srgbClr val="FFFFFF"/>
                </a:solidFill>
                <a:latin typeface="Calibri"/>
                <a:ea typeface="Calibri"/>
                <a:cs typeface="Calibri"/>
                <a:sym typeface="Calibri"/>
              </a:endParaRPr>
            </a:p>
          </p:txBody>
        </p:sp>
      </p:grpSp>
      <p:grpSp>
        <p:nvGrpSpPr>
          <p:cNvPr id="27" name="Group 26">
            <a:extLst>
              <a:ext uri="{FF2B5EF4-FFF2-40B4-BE49-F238E27FC236}">
                <a16:creationId xmlns:a16="http://schemas.microsoft.com/office/drawing/2014/main" id="{6E5D4B50-623C-99B9-2ABD-5A5F0272AB63}"/>
              </a:ext>
            </a:extLst>
          </p:cNvPr>
          <p:cNvGrpSpPr/>
          <p:nvPr/>
        </p:nvGrpSpPr>
        <p:grpSpPr>
          <a:xfrm>
            <a:off x="199311" y="3545626"/>
            <a:ext cx="3078296" cy="1403530"/>
            <a:chOff x="-105041" y="3353912"/>
            <a:chExt cx="3078296" cy="1403530"/>
          </a:xfrm>
        </p:grpSpPr>
        <p:pic>
          <p:nvPicPr>
            <p:cNvPr id="6" name="Google Shape;175;p3">
              <a:extLst>
                <a:ext uri="{FF2B5EF4-FFF2-40B4-BE49-F238E27FC236}">
                  <a16:creationId xmlns:a16="http://schemas.microsoft.com/office/drawing/2014/main" id="{3F7BE63D-2124-DDB8-1746-31098AE24147}"/>
                </a:ext>
              </a:extLst>
            </p:cNvPr>
            <p:cNvPicPr preferRelativeResize="0"/>
            <p:nvPr/>
          </p:nvPicPr>
          <p:blipFill rotWithShape="1">
            <a:blip r:embed="rId5">
              <a:alphaModFix/>
            </a:blip>
            <a:srcRect/>
            <a:stretch/>
          </p:blipFill>
          <p:spPr>
            <a:xfrm>
              <a:off x="-105041" y="3353912"/>
              <a:ext cx="3078296" cy="1403530"/>
            </a:xfrm>
            <a:prstGeom prst="rect">
              <a:avLst/>
            </a:prstGeom>
            <a:noFill/>
            <a:ln>
              <a:noFill/>
            </a:ln>
          </p:spPr>
        </p:pic>
        <p:sp>
          <p:nvSpPr>
            <p:cNvPr id="8" name="Google Shape;177;p3">
              <a:extLst>
                <a:ext uri="{FF2B5EF4-FFF2-40B4-BE49-F238E27FC236}">
                  <a16:creationId xmlns:a16="http://schemas.microsoft.com/office/drawing/2014/main" id="{2D82A746-3F1E-9697-5A95-50F1762A5238}"/>
                </a:ext>
              </a:extLst>
            </p:cNvPr>
            <p:cNvSpPr txBox="1"/>
            <p:nvPr/>
          </p:nvSpPr>
          <p:spPr>
            <a:xfrm>
              <a:off x="185855" y="4200162"/>
              <a:ext cx="2636099" cy="463176"/>
            </a:xfrm>
            <a:prstGeom prst="rect">
              <a:avLst/>
            </a:prstGeom>
            <a:noFill/>
            <a:ln>
              <a:noFill/>
            </a:ln>
          </p:spPr>
          <p:txBody>
            <a:bodyPr spcFirstLastPara="1" wrap="square" lIns="0" tIns="0" rIns="0" bIns="0" anchor="t" anchorCtr="0">
              <a:noAutofit/>
            </a:bodyPr>
            <a:lstStyle/>
            <a:p>
              <a:pPr algn="ctr">
                <a:lnSpc>
                  <a:spcPct val="135000"/>
                </a:lnSpc>
                <a:buClr>
                  <a:srgbClr val="FFFFFF"/>
                </a:buClr>
                <a:buSzPts val="1000"/>
                <a:buFont typeface="Arial"/>
                <a:buNone/>
              </a:pPr>
              <a:r>
                <a:rPr lang="en-US" sz="1400" b="1" kern="0" dirty="0">
                  <a:solidFill>
                    <a:srgbClr val="FFFFFF"/>
                  </a:solidFill>
                  <a:latin typeface="Calibri" panose="020F0502020204030204" pitchFamily="34" charset="0"/>
                  <a:ea typeface="Calibri"/>
                  <a:cs typeface="Calibri" panose="020F0502020204030204" pitchFamily="34" charset="0"/>
                  <a:sym typeface="Calibri"/>
                </a:rPr>
                <a:t>CSRC/SOPAC Group</a:t>
              </a:r>
            </a:p>
            <a:p>
              <a:pPr algn="ctr">
                <a:lnSpc>
                  <a:spcPct val="135000"/>
                </a:lnSpc>
                <a:buClr>
                  <a:srgbClr val="FFFFFF"/>
                </a:buClr>
                <a:buSzPts val="1000"/>
                <a:buFont typeface="Arial"/>
                <a:buNone/>
              </a:pPr>
              <a:r>
                <a:rPr lang="en-US" sz="1400" b="1" kern="0" dirty="0">
                  <a:solidFill>
                    <a:srgbClr val="FFFFFF"/>
                  </a:solidFill>
                  <a:latin typeface="Calibri" panose="020F0502020204030204" pitchFamily="34" charset="0"/>
                  <a:ea typeface="Calibri"/>
                  <a:cs typeface="Calibri" panose="020F0502020204030204" pitchFamily="34" charset="0"/>
                  <a:sym typeface="Calibri"/>
                </a:rPr>
                <a:t> at CRTN Station SIO5, 2021</a:t>
              </a:r>
              <a:endParaRPr sz="1400" b="1" kern="0" dirty="0">
                <a:solidFill>
                  <a:srgbClr val="000000"/>
                </a:solidFill>
                <a:latin typeface="Calibri" panose="020F0502020204030204" pitchFamily="34" charset="0"/>
                <a:cs typeface="Calibri" panose="020F0502020204030204" pitchFamily="34" charset="0"/>
                <a:sym typeface="Arial"/>
              </a:endParaRPr>
            </a:p>
            <a:p>
              <a:pPr algn="ctr">
                <a:lnSpc>
                  <a:spcPct val="135000"/>
                </a:lnSpc>
                <a:spcBef>
                  <a:spcPts val="200"/>
                </a:spcBef>
                <a:buClr>
                  <a:srgbClr val="FFFFFF"/>
                </a:buClr>
                <a:buSzPts val="1000"/>
                <a:buFont typeface="Arial"/>
                <a:buNone/>
              </a:pPr>
              <a:endParaRPr sz="1000" b="1" kern="0" dirty="0">
                <a:solidFill>
                  <a:srgbClr val="FFFFFF"/>
                </a:solidFill>
                <a:latin typeface="Calibri"/>
                <a:ea typeface="Calibri"/>
                <a:cs typeface="Calibri"/>
                <a:sym typeface="Calibri"/>
              </a:endParaRPr>
            </a:p>
            <a:p>
              <a:pPr algn="ctr">
                <a:lnSpc>
                  <a:spcPct val="135000"/>
                </a:lnSpc>
                <a:spcBef>
                  <a:spcPts val="200"/>
                </a:spcBef>
                <a:buClr>
                  <a:srgbClr val="FFFFFF"/>
                </a:buClr>
                <a:buSzPts val="1000"/>
                <a:buFont typeface="Arial"/>
                <a:buNone/>
              </a:pPr>
              <a:endParaRPr sz="1000" b="1" i="1" kern="0" dirty="0">
                <a:solidFill>
                  <a:srgbClr val="FFFFFF"/>
                </a:solidFill>
                <a:latin typeface="Calibri"/>
                <a:ea typeface="Calibri"/>
                <a:cs typeface="Calibri"/>
                <a:sym typeface="Calibri"/>
              </a:endParaRPr>
            </a:p>
          </p:txBody>
        </p:sp>
      </p:grpSp>
      <p:sp>
        <p:nvSpPr>
          <p:cNvPr id="14" name="TextBox 13">
            <a:extLst>
              <a:ext uri="{FF2B5EF4-FFF2-40B4-BE49-F238E27FC236}">
                <a16:creationId xmlns:a16="http://schemas.microsoft.com/office/drawing/2014/main" id="{81D70795-C056-DDBE-CDD5-DC5D74396D4B}"/>
              </a:ext>
            </a:extLst>
          </p:cNvPr>
          <p:cNvSpPr txBox="1"/>
          <p:nvPr/>
        </p:nvSpPr>
        <p:spPr>
          <a:xfrm>
            <a:off x="2667743" y="193527"/>
            <a:ext cx="6856514" cy="421013"/>
          </a:xfrm>
          <a:prstGeom prst="rect">
            <a:avLst/>
          </a:prstGeom>
          <a:noFill/>
        </p:spPr>
        <p:txBody>
          <a:bodyPr wrap="square">
            <a:spAutoFit/>
          </a:bodyPr>
          <a:lstStyle/>
          <a:p>
            <a:pPr marR="0" lvl="0" algn="ctr" defTabSz="914400" rtl="0" eaLnBrk="1" fontAlgn="auto" latinLnBrk="0" hangingPunct="1">
              <a:lnSpc>
                <a:spcPct val="88636"/>
              </a:lnSpc>
              <a:spcBef>
                <a:spcPts val="0"/>
              </a:spcBef>
              <a:spcAft>
                <a:spcPts val="0"/>
              </a:spcAft>
              <a:buClr>
                <a:srgbClr val="FFFFFF"/>
              </a:buClr>
              <a:buSzPts val="2200"/>
              <a:tabLst/>
              <a:defRPr/>
            </a:pPr>
            <a:r>
              <a:rPr kumimoji="0" lang="en-US" sz="2400" b="1" i="0" u="none" strike="noStrike" kern="0" cap="none" spc="0" normalizeH="0" baseline="0" noProof="0" dirty="0">
                <a:ln>
                  <a:noFill/>
                </a:ln>
                <a:solidFill>
                  <a:srgbClr val="0070C0"/>
                </a:solidFill>
                <a:effectLst/>
                <a:uLnTx/>
                <a:uFillTx/>
                <a:latin typeface="Calibri" panose="020F0502020204030204" pitchFamily="34" charset="0"/>
                <a:cs typeface="Calibri" panose="020F0502020204030204" pitchFamily="34" charset="0"/>
                <a:sym typeface="Calibri"/>
              </a:rPr>
              <a:t> SOPAC/CSRC AT UCSD, SCRIPPS OCEANOGRAPHY</a:t>
            </a:r>
          </a:p>
        </p:txBody>
      </p:sp>
      <p:sp>
        <p:nvSpPr>
          <p:cNvPr id="3" name="TextBox 2">
            <a:extLst>
              <a:ext uri="{FF2B5EF4-FFF2-40B4-BE49-F238E27FC236}">
                <a16:creationId xmlns:a16="http://schemas.microsoft.com/office/drawing/2014/main" id="{DB264759-65DF-FCEF-4F6D-C1D6A70D877B}"/>
              </a:ext>
            </a:extLst>
          </p:cNvPr>
          <p:cNvSpPr txBox="1"/>
          <p:nvPr/>
        </p:nvSpPr>
        <p:spPr>
          <a:xfrm>
            <a:off x="3480675" y="3988501"/>
            <a:ext cx="4871301" cy="1077218"/>
          </a:xfrm>
          <a:prstGeom prst="rect">
            <a:avLst/>
          </a:prstGeom>
          <a:noFill/>
        </p:spPr>
        <p:txBody>
          <a:bodyPr wrap="square" rtlCol="0">
            <a:spAutoFit/>
          </a:bodyPr>
          <a:lstStyle/>
          <a:p>
            <a:pPr algn="just"/>
            <a:r>
              <a:rPr lang="en-US" sz="1600" dirty="0">
                <a:latin typeface="Calibri" panose="020F0502020204030204" pitchFamily="34" charset="0"/>
                <a:cs typeface="Calibri" panose="020F0502020204030204" pitchFamily="34" charset="0"/>
              </a:rPr>
              <a:t>The CSRC is responsible for defining &amp; maintaining the </a:t>
            </a:r>
            <a:r>
              <a:rPr lang="en-US" sz="1600" b="1" dirty="0">
                <a:latin typeface="Calibri" panose="020F0502020204030204" pitchFamily="34" charset="0"/>
                <a:cs typeface="Calibri" panose="020F0502020204030204" pitchFamily="34" charset="0"/>
              </a:rPr>
              <a:t>California Spatial Reference System (CSRS) </a:t>
            </a:r>
            <a:r>
              <a:rPr lang="en-US" sz="1600" dirty="0">
                <a:latin typeface="Calibri" panose="020F0502020204030204" pitchFamily="34" charset="0"/>
                <a:cs typeface="Calibri" panose="020F0502020204030204" pitchFamily="34" charset="0"/>
              </a:rPr>
              <a:t>for our many stakeholders, including local and state organizations, academia, and the public and private sectors.</a:t>
            </a:r>
          </a:p>
        </p:txBody>
      </p:sp>
    </p:spTree>
    <p:extLst>
      <p:ext uri="{BB962C8B-B14F-4D97-AF65-F5344CB8AC3E}">
        <p14:creationId xmlns:p14="http://schemas.microsoft.com/office/powerpoint/2010/main" val="3529312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6B47C9C-F27B-0FA1-9661-FBED395040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4209" y="998741"/>
            <a:ext cx="4810121" cy="5764585"/>
          </a:xfrm>
          <a:prstGeom prst="rect">
            <a:avLst/>
          </a:prstGeom>
        </p:spPr>
      </p:pic>
      <p:sp>
        <p:nvSpPr>
          <p:cNvPr id="5" name="Rectangle 2">
            <a:extLst>
              <a:ext uri="{FF2B5EF4-FFF2-40B4-BE49-F238E27FC236}">
                <a16:creationId xmlns:a16="http://schemas.microsoft.com/office/drawing/2014/main" id="{A3D1060C-AD57-10E9-E56B-C80B0B7C336E}"/>
              </a:ext>
            </a:extLst>
          </p:cNvPr>
          <p:cNvSpPr txBox="1">
            <a:spLocks noChangeArrowheads="1"/>
          </p:cNvSpPr>
          <p:nvPr/>
        </p:nvSpPr>
        <p:spPr>
          <a:xfrm>
            <a:off x="1344373" y="94674"/>
            <a:ext cx="9744066"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lang="en-US" sz="2000" b="1" kern="0" dirty="0">
                <a:solidFill>
                  <a:srgbClr val="3333CC"/>
                </a:solidFill>
                <a:latin typeface="Geneva"/>
              </a:rPr>
              <a:t>2010 Mw7.2 El Mayor-Cucapah Earthquake</a:t>
            </a:r>
          </a:p>
        </p:txBody>
      </p:sp>
      <p:pic>
        <p:nvPicPr>
          <p:cNvPr id="6" name="Picture 5" descr="DisplacementEQN_cartoon.png">
            <a:extLst>
              <a:ext uri="{FF2B5EF4-FFF2-40B4-BE49-F238E27FC236}">
                <a16:creationId xmlns:a16="http://schemas.microsoft.com/office/drawing/2014/main" id="{309958A7-BDB8-E251-C9CD-A8501808A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3570" y="2402488"/>
            <a:ext cx="3815640" cy="732436"/>
          </a:xfrm>
          <a:prstGeom prst="rect">
            <a:avLst/>
          </a:prstGeom>
        </p:spPr>
      </p:pic>
      <p:sp>
        <p:nvSpPr>
          <p:cNvPr id="7" name="TextBox 6">
            <a:extLst>
              <a:ext uri="{FF2B5EF4-FFF2-40B4-BE49-F238E27FC236}">
                <a16:creationId xmlns:a16="http://schemas.microsoft.com/office/drawing/2014/main" id="{8DEB8D70-434A-95B4-DD6B-778DA391F303}"/>
              </a:ext>
            </a:extLst>
          </p:cNvPr>
          <p:cNvSpPr txBox="1"/>
          <p:nvPr/>
        </p:nvSpPr>
        <p:spPr>
          <a:xfrm>
            <a:off x="2067630" y="629409"/>
            <a:ext cx="268605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Coseismic Slip Model</a:t>
            </a:r>
          </a:p>
        </p:txBody>
      </p:sp>
      <p:sp>
        <p:nvSpPr>
          <p:cNvPr id="8" name="TextBox 7">
            <a:extLst>
              <a:ext uri="{FF2B5EF4-FFF2-40B4-BE49-F238E27FC236}">
                <a16:creationId xmlns:a16="http://schemas.microsoft.com/office/drawing/2014/main" id="{E290F70E-B708-E459-D768-0D1A6A7EB287}"/>
              </a:ext>
            </a:extLst>
          </p:cNvPr>
          <p:cNvSpPr txBox="1"/>
          <p:nvPr/>
        </p:nvSpPr>
        <p:spPr>
          <a:xfrm>
            <a:off x="1610430" y="3576554"/>
            <a:ext cx="268605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Postseismic Slip Model</a:t>
            </a:r>
          </a:p>
        </p:txBody>
      </p:sp>
    </p:spTree>
    <p:extLst>
      <p:ext uri="{BB962C8B-B14F-4D97-AF65-F5344CB8AC3E}">
        <p14:creationId xmlns:p14="http://schemas.microsoft.com/office/powerpoint/2010/main" val="2369102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0F99C35-1418-B298-615B-A7D1D1555C72}"/>
              </a:ext>
            </a:extLst>
          </p:cNvPr>
          <p:cNvGrpSpPr/>
          <p:nvPr/>
        </p:nvGrpSpPr>
        <p:grpSpPr>
          <a:xfrm>
            <a:off x="1932434" y="1431165"/>
            <a:ext cx="7865886" cy="1585117"/>
            <a:chOff x="146824" y="414684"/>
            <a:chExt cx="7772400" cy="2148008"/>
          </a:xfrm>
        </p:grpSpPr>
        <p:pic>
          <p:nvPicPr>
            <p:cNvPr id="3" name="Picture 2">
              <a:extLst>
                <a:ext uri="{FF2B5EF4-FFF2-40B4-BE49-F238E27FC236}">
                  <a16:creationId xmlns:a16="http://schemas.microsoft.com/office/drawing/2014/main" id="{BCFED3B7-C358-E0F9-B411-7D3717C999A5}"/>
                </a:ext>
              </a:extLst>
            </p:cNvPr>
            <p:cNvPicPr>
              <a:picLocks noChangeAspect="1"/>
            </p:cNvPicPr>
            <p:nvPr/>
          </p:nvPicPr>
          <p:blipFill>
            <a:blip r:embed="rId4"/>
            <a:stretch>
              <a:fillRect/>
            </a:stretch>
          </p:blipFill>
          <p:spPr>
            <a:xfrm>
              <a:off x="146824" y="414684"/>
              <a:ext cx="7772400" cy="2148008"/>
            </a:xfrm>
            <a:prstGeom prst="rect">
              <a:avLst/>
            </a:prstGeom>
          </p:spPr>
        </p:pic>
        <p:sp>
          <p:nvSpPr>
            <p:cNvPr id="4" name="TextBox 3">
              <a:extLst>
                <a:ext uri="{FF2B5EF4-FFF2-40B4-BE49-F238E27FC236}">
                  <a16:creationId xmlns:a16="http://schemas.microsoft.com/office/drawing/2014/main" id="{89DF03BA-248D-8BA8-923A-00A3F79C3C64}"/>
                </a:ext>
              </a:extLst>
            </p:cNvPr>
            <p:cNvSpPr txBox="1"/>
            <p:nvPr/>
          </p:nvSpPr>
          <p:spPr>
            <a:xfrm>
              <a:off x="1694985" y="568712"/>
              <a:ext cx="684803" cy="369332"/>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Arial" charset="0"/>
                  <a:ea typeface="ＭＳ Ｐゴシック" charset="0"/>
                </a:rPr>
                <a:t>ALBH</a:t>
              </a:r>
            </a:p>
          </p:txBody>
        </p:sp>
        <p:sp>
          <p:nvSpPr>
            <p:cNvPr id="5" name="Rectangle 4">
              <a:extLst>
                <a:ext uri="{FF2B5EF4-FFF2-40B4-BE49-F238E27FC236}">
                  <a16:creationId xmlns:a16="http://schemas.microsoft.com/office/drawing/2014/main" id="{91C070D8-0AD7-D52F-6024-73B62D29C389}"/>
                </a:ext>
              </a:extLst>
            </p:cNvPr>
            <p:cNvSpPr/>
            <p:nvPr/>
          </p:nvSpPr>
          <p:spPr>
            <a:xfrm>
              <a:off x="6671241" y="479394"/>
              <a:ext cx="111299" cy="1752225"/>
            </a:xfrm>
            <a:prstGeom prst="rect">
              <a:avLst/>
            </a:prstGeom>
            <a:solidFill>
              <a:srgbClr val="FFFF00">
                <a:alpha val="50000"/>
              </a:srgbClr>
            </a:solidFill>
            <a:ln w="25400" cap="flat" cmpd="sng" algn="ctr">
              <a:solidFill>
                <a:srgbClr val="00CC99">
                  <a:shade val="15000"/>
                </a:srgb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Geneva"/>
                <a:ea typeface="+mn-ea"/>
                <a:cs typeface="+mn-cs"/>
              </a:endParaRPr>
            </a:p>
          </p:txBody>
        </p:sp>
      </p:grpSp>
      <p:pic>
        <p:nvPicPr>
          <p:cNvPr id="6" name="Picture 5">
            <a:extLst>
              <a:ext uri="{FF2B5EF4-FFF2-40B4-BE49-F238E27FC236}">
                <a16:creationId xmlns:a16="http://schemas.microsoft.com/office/drawing/2014/main" id="{648E4CF3-8C13-A6A9-56B0-B01F1532258E}"/>
              </a:ext>
            </a:extLst>
          </p:cNvPr>
          <p:cNvPicPr>
            <a:picLocks noChangeAspect="1"/>
          </p:cNvPicPr>
          <p:nvPr/>
        </p:nvPicPr>
        <p:blipFill>
          <a:blip r:embed="rId5"/>
          <a:stretch>
            <a:fillRect/>
          </a:stretch>
        </p:blipFill>
        <p:spPr>
          <a:xfrm>
            <a:off x="5080074" y="3871191"/>
            <a:ext cx="4766584" cy="1680804"/>
          </a:xfrm>
          <a:prstGeom prst="rect">
            <a:avLst/>
          </a:prstGeom>
        </p:spPr>
      </p:pic>
      <p:cxnSp>
        <p:nvCxnSpPr>
          <p:cNvPr id="7" name="Straight Connector 6">
            <a:extLst>
              <a:ext uri="{FF2B5EF4-FFF2-40B4-BE49-F238E27FC236}">
                <a16:creationId xmlns:a16="http://schemas.microsoft.com/office/drawing/2014/main" id="{FC3D139A-DAB0-2312-142A-C903B0532616}"/>
              </a:ext>
            </a:extLst>
          </p:cNvPr>
          <p:cNvCxnSpPr>
            <a:cxnSpLocks/>
            <a:stCxn id="5" idx="2"/>
          </p:cNvCxnSpPr>
          <p:nvPr/>
        </p:nvCxnSpPr>
        <p:spPr>
          <a:xfrm flipH="1">
            <a:off x="5380090" y="2771968"/>
            <a:ext cx="3211555" cy="1142285"/>
          </a:xfrm>
          <a:prstGeom prst="line">
            <a:avLst/>
          </a:prstGeom>
          <a:noFill/>
          <a:ln w="9525" cap="flat" cmpd="sng" algn="ctr">
            <a:solidFill>
              <a:srgbClr val="000000">
                <a:shade val="95000"/>
                <a:satMod val="105000"/>
              </a:srgbClr>
            </a:solidFill>
            <a:prstDash val="solid"/>
          </a:ln>
          <a:effectLst/>
        </p:spPr>
      </p:cxnSp>
      <p:cxnSp>
        <p:nvCxnSpPr>
          <p:cNvPr id="8" name="Straight Connector 7">
            <a:extLst>
              <a:ext uri="{FF2B5EF4-FFF2-40B4-BE49-F238E27FC236}">
                <a16:creationId xmlns:a16="http://schemas.microsoft.com/office/drawing/2014/main" id="{055051CB-2C59-2437-3CC6-1C1737B194DD}"/>
              </a:ext>
            </a:extLst>
          </p:cNvPr>
          <p:cNvCxnSpPr>
            <a:cxnSpLocks/>
            <a:stCxn id="5" idx="2"/>
          </p:cNvCxnSpPr>
          <p:nvPr/>
        </p:nvCxnSpPr>
        <p:spPr>
          <a:xfrm>
            <a:off x="8591645" y="2771968"/>
            <a:ext cx="1128952" cy="1174120"/>
          </a:xfrm>
          <a:prstGeom prst="line">
            <a:avLst/>
          </a:prstGeom>
          <a:noFill/>
          <a:ln w="9525" cap="flat" cmpd="sng" algn="ctr">
            <a:solidFill>
              <a:srgbClr val="000000">
                <a:shade val="95000"/>
                <a:satMod val="105000"/>
              </a:srgbClr>
            </a:solidFill>
            <a:prstDash val="solid"/>
          </a:ln>
          <a:effectLst/>
        </p:spPr>
      </p:cxnSp>
      <p:sp>
        <p:nvSpPr>
          <p:cNvPr id="9" name="Title 1">
            <a:extLst>
              <a:ext uri="{FF2B5EF4-FFF2-40B4-BE49-F238E27FC236}">
                <a16:creationId xmlns:a16="http://schemas.microsoft.com/office/drawing/2014/main" id="{D2D57C42-6FB1-BA17-6F5F-E4313CD59A56}"/>
              </a:ext>
            </a:extLst>
          </p:cNvPr>
          <p:cNvSpPr txBox="1">
            <a:spLocks/>
          </p:cNvSpPr>
          <p:nvPr/>
        </p:nvSpPr>
        <p:spPr bwMode="auto">
          <a:xfrm>
            <a:off x="2118765" y="276103"/>
            <a:ext cx="7954470" cy="5334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eaLnBrk="1" hangingPunct="1"/>
            <a:r>
              <a:rPr lang="en-US" sz="2000" kern="0" dirty="0">
                <a:solidFill>
                  <a:srgbClr val="3333CC"/>
                </a:solidFill>
                <a:latin typeface="Geneva" charset="0"/>
                <a:ea typeface="ＭＳ Ｐゴシック" charset="0"/>
                <a:cs typeface="ＭＳ Ｐゴシック" charset="0"/>
              </a:rPr>
              <a:t>Detecting Slow Slip Events in Cascadia</a:t>
            </a:r>
          </a:p>
          <a:p>
            <a:pPr eaLnBrk="1" hangingPunct="1"/>
            <a:r>
              <a:rPr lang="en-US" sz="2000" kern="0" dirty="0">
                <a:solidFill>
                  <a:srgbClr val="3333CC"/>
                </a:solidFill>
                <a:latin typeface="Geneva" charset="0"/>
                <a:ea typeface="ＭＳ Ｐゴシック" charset="0"/>
                <a:cs typeface="ＭＳ Ｐゴシック" charset="0"/>
              </a:rPr>
              <a:t>24 Episodic Tremor and Slip (ETS) Events since 1994</a:t>
            </a:r>
          </a:p>
        </p:txBody>
      </p:sp>
      <p:sp>
        <p:nvSpPr>
          <p:cNvPr id="10" name="TextBox 9">
            <a:extLst>
              <a:ext uri="{FF2B5EF4-FFF2-40B4-BE49-F238E27FC236}">
                <a16:creationId xmlns:a16="http://schemas.microsoft.com/office/drawing/2014/main" id="{6CE215E4-95DC-D196-3FE0-88D14105ED0A}"/>
              </a:ext>
            </a:extLst>
          </p:cNvPr>
          <p:cNvSpPr txBox="1"/>
          <p:nvPr/>
        </p:nvSpPr>
        <p:spPr>
          <a:xfrm>
            <a:off x="1640780" y="6282965"/>
            <a:ext cx="3716871" cy="338554"/>
          </a:xfrm>
          <a:prstGeom prst="rect">
            <a:avLst/>
          </a:prstGeom>
          <a:noFill/>
        </p:spPr>
        <p:txBody>
          <a:bodyPr wrap="square" rtlCol="0">
            <a:spAutoFit/>
          </a:bodyPr>
          <a:lstStyle/>
          <a:p>
            <a:pPr fontAlgn="base">
              <a:spcBef>
                <a:spcPct val="0"/>
              </a:spcBef>
              <a:spcAft>
                <a:spcPct val="0"/>
              </a:spcAft>
            </a:pPr>
            <a:r>
              <a:rPr lang="en-US" sz="1600" b="1" dirty="0">
                <a:solidFill>
                  <a:srgbClr val="000000"/>
                </a:solidFill>
                <a:latin typeface="Arial" charset="0"/>
                <a:ea typeface="ＭＳ Ｐゴシック" charset="0"/>
              </a:rPr>
              <a:t>Video of fault motion model </a:t>
            </a:r>
          </a:p>
        </p:txBody>
      </p:sp>
      <p:sp>
        <p:nvSpPr>
          <p:cNvPr id="11" name="TextBox 10">
            <a:extLst>
              <a:ext uri="{FF2B5EF4-FFF2-40B4-BE49-F238E27FC236}">
                <a16:creationId xmlns:a16="http://schemas.microsoft.com/office/drawing/2014/main" id="{6AEAE0EF-C0A4-593B-8FE7-B705A5C2E0AD}"/>
              </a:ext>
            </a:extLst>
          </p:cNvPr>
          <p:cNvSpPr txBox="1"/>
          <p:nvPr/>
        </p:nvSpPr>
        <p:spPr>
          <a:xfrm>
            <a:off x="2496927" y="1070401"/>
            <a:ext cx="8102291" cy="338554"/>
          </a:xfrm>
          <a:prstGeom prst="rect">
            <a:avLst/>
          </a:prstGeom>
          <a:noFill/>
        </p:spPr>
        <p:txBody>
          <a:bodyPr wrap="square" rtlCol="0">
            <a:spAutoFit/>
          </a:bodyPr>
          <a:lstStyle/>
          <a:p>
            <a:pPr fontAlgn="base">
              <a:spcBef>
                <a:spcPct val="0"/>
              </a:spcBef>
              <a:spcAft>
                <a:spcPct val="0"/>
              </a:spcAft>
            </a:pPr>
            <a:r>
              <a:rPr lang="en-US" sz="1600" b="1" u="sng" dirty="0">
                <a:solidFill>
                  <a:srgbClr val="000000"/>
                </a:solidFill>
                <a:latin typeface="Arial" charset="0"/>
                <a:ea typeface="ＭＳ Ｐゴシック" charset="0"/>
              </a:rPr>
              <a:t>ETS events occur about every 14 months with a duration of several weeks</a:t>
            </a:r>
          </a:p>
        </p:txBody>
      </p:sp>
      <p:sp>
        <p:nvSpPr>
          <p:cNvPr id="12" name="TextBox 11">
            <a:extLst>
              <a:ext uri="{FF2B5EF4-FFF2-40B4-BE49-F238E27FC236}">
                <a16:creationId xmlns:a16="http://schemas.microsoft.com/office/drawing/2014/main" id="{515DAF22-F8D1-BF61-F197-C8F35599E3FF}"/>
              </a:ext>
            </a:extLst>
          </p:cNvPr>
          <p:cNvSpPr txBox="1"/>
          <p:nvPr/>
        </p:nvSpPr>
        <p:spPr>
          <a:xfrm>
            <a:off x="5131020" y="5641289"/>
            <a:ext cx="4963507" cy="584775"/>
          </a:xfrm>
          <a:prstGeom prst="rect">
            <a:avLst/>
          </a:prstGeom>
          <a:noFill/>
        </p:spPr>
        <p:txBody>
          <a:bodyPr wrap="square" rtlCol="0">
            <a:spAutoFit/>
          </a:bodyPr>
          <a:lstStyle/>
          <a:p>
            <a:pPr fontAlgn="base">
              <a:spcBef>
                <a:spcPct val="0"/>
              </a:spcBef>
              <a:spcAft>
                <a:spcPct val="0"/>
              </a:spcAft>
            </a:pPr>
            <a:r>
              <a:rPr lang="en-US" sz="1600" b="1" dirty="0">
                <a:solidFill>
                  <a:srgbClr val="000000"/>
                </a:solidFill>
                <a:latin typeface="Arial" charset="0"/>
                <a:ea typeface="ＭＳ Ｐゴシック" charset="0"/>
              </a:rPr>
              <a:t>ETS affects hundreds of GNSS stations allowing us to model the events in space &amp; time</a:t>
            </a:r>
          </a:p>
        </p:txBody>
      </p:sp>
      <p:sp>
        <p:nvSpPr>
          <p:cNvPr id="13" name="TextBox 12">
            <a:extLst>
              <a:ext uri="{FF2B5EF4-FFF2-40B4-BE49-F238E27FC236}">
                <a16:creationId xmlns:a16="http://schemas.microsoft.com/office/drawing/2014/main" id="{F1E71464-B38B-6C02-4975-74D9C1C70859}"/>
              </a:ext>
            </a:extLst>
          </p:cNvPr>
          <p:cNvSpPr txBox="1"/>
          <p:nvPr/>
        </p:nvSpPr>
        <p:spPr>
          <a:xfrm>
            <a:off x="6509043" y="3504583"/>
            <a:ext cx="3211554" cy="338554"/>
          </a:xfrm>
          <a:prstGeom prst="rect">
            <a:avLst/>
          </a:prstGeom>
          <a:noFill/>
        </p:spPr>
        <p:txBody>
          <a:bodyPr wrap="square" rtlCol="0">
            <a:spAutoFit/>
          </a:bodyPr>
          <a:lstStyle/>
          <a:p>
            <a:pPr fontAlgn="base">
              <a:spcBef>
                <a:spcPct val="0"/>
              </a:spcBef>
              <a:spcAft>
                <a:spcPct val="0"/>
              </a:spcAft>
            </a:pPr>
            <a:r>
              <a:rPr lang="en-US" sz="1600" b="1" dirty="0">
                <a:solidFill>
                  <a:srgbClr val="000000"/>
                </a:solidFill>
                <a:latin typeface="Arial" charset="0"/>
                <a:ea typeface="ＭＳ Ｐゴシック" charset="0"/>
              </a:rPr>
              <a:t>Daily East Displacements</a:t>
            </a:r>
          </a:p>
        </p:txBody>
      </p:sp>
      <p:sp>
        <p:nvSpPr>
          <p:cNvPr id="14" name="TextBox 13">
            <a:extLst>
              <a:ext uri="{FF2B5EF4-FFF2-40B4-BE49-F238E27FC236}">
                <a16:creationId xmlns:a16="http://schemas.microsoft.com/office/drawing/2014/main" id="{1FE40E50-37A7-5EB3-F573-E410861856EB}"/>
              </a:ext>
            </a:extLst>
          </p:cNvPr>
          <p:cNvSpPr txBox="1"/>
          <p:nvPr/>
        </p:nvSpPr>
        <p:spPr>
          <a:xfrm>
            <a:off x="1293377" y="4138899"/>
            <a:ext cx="1302818" cy="830997"/>
          </a:xfrm>
          <a:prstGeom prst="rect">
            <a:avLst/>
          </a:prstGeom>
          <a:noFill/>
        </p:spPr>
        <p:txBody>
          <a:bodyPr wrap="square" rtlCol="0">
            <a:spAutoFit/>
          </a:bodyPr>
          <a:lstStyle/>
          <a:p>
            <a:pPr fontAlgn="base">
              <a:spcBef>
                <a:spcPct val="0"/>
              </a:spcBef>
              <a:spcAft>
                <a:spcPct val="0"/>
              </a:spcAft>
            </a:pPr>
            <a:r>
              <a:rPr lang="en-US" sz="1600" b="1" dirty="0">
                <a:solidFill>
                  <a:srgbClr val="000000"/>
                </a:solidFill>
                <a:latin typeface="Arial" charset="0"/>
                <a:ea typeface="ＭＳ Ｐゴシック" charset="0"/>
              </a:rPr>
              <a:t>Cascadia Subduction Zone</a:t>
            </a:r>
          </a:p>
        </p:txBody>
      </p:sp>
      <p:pic>
        <p:nvPicPr>
          <p:cNvPr id="15" name="evt18_movie">
            <a:hlinkClick r:id="" action="ppaction://media"/>
            <a:extLst>
              <a:ext uri="{FF2B5EF4-FFF2-40B4-BE49-F238E27FC236}">
                <a16:creationId xmlns:a16="http://schemas.microsoft.com/office/drawing/2014/main" id="{19762B9E-033C-DB53-4727-F0D3725D253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496927" y="2967779"/>
            <a:ext cx="2242459" cy="3363689"/>
          </a:xfrm>
          <a:prstGeom prst="rect">
            <a:avLst/>
          </a:prstGeom>
        </p:spPr>
      </p:pic>
    </p:spTree>
    <p:extLst>
      <p:ext uri="{BB962C8B-B14F-4D97-AF65-F5344CB8AC3E}">
        <p14:creationId xmlns:p14="http://schemas.microsoft.com/office/powerpoint/2010/main" val="52608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00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5"/>
                                        </p:tgtEl>
                                      </p:cBhvr>
                                    </p:cmd>
                                  </p:childTnLst>
                                </p:cTn>
                              </p:par>
                            </p:childTnLst>
                          </p:cTn>
                        </p:par>
                      </p:childTnLst>
                    </p:cTn>
                  </p:par>
                </p:childTnLst>
              </p:cTn>
              <p:nextCondLst>
                <p:cond evt="onClick" delay="0">
                  <p:tgtEl>
                    <p:spTgt spid="15"/>
                  </p:tgtEl>
                </p:cond>
              </p:nextCondLst>
            </p:seq>
            <p:video>
              <p:cMediaNode vol="80000">
                <p:cTn id="12" repeatCount="indefinite" fill="hold" display="0">
                  <p:stCondLst>
                    <p:cond delay="indefinite"/>
                  </p:stCondLst>
                </p:cTn>
                <p:tgtEl>
                  <p:spTgt spid="15"/>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F5F1BD-AA75-55B9-587B-5523A82704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917" y="1084743"/>
            <a:ext cx="5910425" cy="5350236"/>
          </a:xfrm>
          <a:prstGeom prst="rect">
            <a:avLst/>
          </a:prstGeom>
        </p:spPr>
      </p:pic>
      <p:sp>
        <p:nvSpPr>
          <p:cNvPr id="5" name="TextBox 4">
            <a:extLst>
              <a:ext uri="{FF2B5EF4-FFF2-40B4-BE49-F238E27FC236}">
                <a16:creationId xmlns:a16="http://schemas.microsoft.com/office/drawing/2014/main" id="{0A69992C-46C2-5D7B-AD8F-177BBD41B261}"/>
              </a:ext>
            </a:extLst>
          </p:cNvPr>
          <p:cNvSpPr txBox="1"/>
          <p:nvPr/>
        </p:nvSpPr>
        <p:spPr>
          <a:xfrm>
            <a:off x="7027102" y="1317616"/>
            <a:ext cx="3895594" cy="4524637"/>
          </a:xfrm>
          <a:prstGeom prst="rect">
            <a:avLst/>
          </a:prstGeom>
          <a:noFill/>
        </p:spPr>
        <p:txBody>
          <a:bodyPr wrap="square">
            <a:spAutoFit/>
          </a:bodyPr>
          <a:lstStyle/>
          <a:p>
            <a:pPr marL="0" marR="0" algn="just">
              <a:lnSpc>
                <a:spcPct val="107000"/>
              </a:lnSpc>
              <a:spcBef>
                <a:spcPts val="0"/>
              </a:spcBef>
              <a:spcAft>
                <a:spcPts val="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Estimate a position at any location and point in time with respect to a reference epoch, based on the interpolation of weekly displacement grids. The final upgraded weekly model (right) here shown for the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east component </a:t>
            </a:r>
            <a:r>
              <a:rPr lang="en-US" sz="1800" kern="100" dirty="0">
                <a:effectLst/>
                <a:latin typeface="Calibri" panose="020F0502020204030204" pitchFamily="34" charset="0"/>
                <a:ea typeface="Calibri" panose="020F0502020204030204" pitchFamily="34" charset="0"/>
                <a:cs typeface="Calibri" panose="020F0502020204030204" pitchFamily="34" charset="0"/>
              </a:rPr>
              <a:t>is the sum of the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interseismic displacement field </a:t>
            </a:r>
            <a:r>
              <a:rPr lang="en-US" sz="1800" kern="100" dirty="0">
                <a:effectLst/>
                <a:latin typeface="Calibri" panose="020F0502020204030204" pitchFamily="34" charset="0"/>
                <a:ea typeface="Calibri" panose="020F0502020204030204" pitchFamily="34" charset="0"/>
                <a:cs typeface="Calibri" panose="020F0502020204030204" pitchFamily="34" charset="0"/>
              </a:rPr>
              <a:t>modeled by Zeng and Shen (2017; upper left) and the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surface interpolation of residuals</a:t>
            </a:r>
            <a:r>
              <a:rPr lang="en-US" sz="1800" kern="100" dirty="0">
                <a:effectLst/>
                <a:latin typeface="Calibri" panose="020F0502020204030204" pitchFamily="34" charset="0"/>
                <a:ea typeface="Calibri" panose="020F0502020204030204" pitchFamily="34" charset="0"/>
                <a:cs typeface="Calibri" panose="020F0502020204030204" pitchFamily="34" charset="0"/>
              </a:rPr>
              <a:t> (lower left).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The resulting time-dependent grid on the right contains both linear and non-linear corrections. </a:t>
            </a:r>
            <a:r>
              <a:rPr lang="en-US" sz="1800" kern="100" dirty="0">
                <a:effectLst/>
                <a:latin typeface="Calibri" panose="020F0502020204030204" pitchFamily="34" charset="0"/>
                <a:ea typeface="Calibri" panose="020F0502020204030204" pitchFamily="34" charset="0"/>
                <a:cs typeface="Calibri" panose="020F0502020204030204" pitchFamily="34" charset="0"/>
              </a:rPr>
              <a:t>Source: Klein et al. (2019).</a:t>
            </a:r>
            <a:endParaRPr lang="en-US" sz="2400"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5CA62179-ADF7-0546-09C5-C3ABD16A2354}"/>
              </a:ext>
            </a:extLst>
          </p:cNvPr>
          <p:cNvSpPr>
            <a:spLocks/>
          </p:cNvSpPr>
          <p:nvPr/>
        </p:nvSpPr>
        <p:spPr bwMode="auto">
          <a:xfrm>
            <a:off x="699917" y="307745"/>
            <a:ext cx="10792166"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2D2DB9"/>
                </a:solidFill>
                <a:effectLst/>
                <a:uLnTx/>
                <a:uFillTx/>
                <a:latin typeface="Calibri" panose="020F0502020204030204" pitchFamily="34" charset="0"/>
                <a:cs typeface="Calibri" panose="020F0502020204030204" pitchFamily="34" charset="0"/>
              </a:rPr>
              <a:t>Intra-frame Deformation Model (IF</a:t>
            </a:r>
            <a:r>
              <a:rPr lang="en-US" sz="2400" b="1" kern="0" dirty="0">
                <a:solidFill>
                  <a:srgbClr val="2D2DB9"/>
                </a:solidFill>
                <a:latin typeface="Calibri" panose="020F0502020204030204" pitchFamily="34" charset="0"/>
                <a:cs typeface="Calibri" panose="020F0502020204030204" pitchFamily="34" charset="0"/>
              </a:rPr>
              <a:t>D</a:t>
            </a:r>
            <a:r>
              <a:rPr kumimoji="0" lang="en-US" sz="2400" b="1" i="0" u="none" strike="noStrike" kern="0" cap="none" spc="0" normalizeH="0" baseline="0" noProof="0" dirty="0">
                <a:ln>
                  <a:noFill/>
                </a:ln>
                <a:solidFill>
                  <a:srgbClr val="2D2DB9"/>
                </a:solidFill>
                <a:effectLst/>
                <a:uLnTx/>
                <a:uFillTx/>
                <a:latin typeface="Calibri" panose="020F0502020204030204" pitchFamily="34" charset="0"/>
                <a:cs typeface="Calibri" panose="020F0502020204030204" pitchFamily="34" charset="0"/>
              </a:rPr>
              <a:t>M) – Dynamic Datum</a:t>
            </a:r>
          </a:p>
        </p:txBody>
      </p:sp>
    </p:spTree>
    <p:extLst>
      <p:ext uri="{BB962C8B-B14F-4D97-AF65-F5344CB8AC3E}">
        <p14:creationId xmlns:p14="http://schemas.microsoft.com/office/powerpoint/2010/main" val="17222507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848756AB-FC09-7E61-F130-EDB22A050BB4}"/>
              </a:ext>
            </a:extLst>
          </p:cNvPr>
          <p:cNvGrpSpPr/>
          <p:nvPr/>
        </p:nvGrpSpPr>
        <p:grpSpPr>
          <a:xfrm>
            <a:off x="980626" y="1603467"/>
            <a:ext cx="10333137" cy="3724525"/>
            <a:chOff x="684790" y="1908268"/>
            <a:chExt cx="10333137" cy="3724525"/>
          </a:xfrm>
        </p:grpSpPr>
        <p:graphicFrame>
          <p:nvGraphicFramePr>
            <p:cNvPr id="2" name="Object 1">
              <a:extLst>
                <a:ext uri="{FF2B5EF4-FFF2-40B4-BE49-F238E27FC236}">
                  <a16:creationId xmlns:a16="http://schemas.microsoft.com/office/drawing/2014/main" id="{6DE670B3-104D-1A81-E7D7-D2D7DA4042FE}"/>
                </a:ext>
              </a:extLst>
            </p:cNvPr>
            <p:cNvGraphicFramePr>
              <a:graphicFrameLocks noChangeAspect="1"/>
            </p:cNvGraphicFramePr>
            <p:nvPr>
              <p:extLst>
                <p:ext uri="{D42A27DB-BD31-4B8C-83A1-F6EECF244321}">
                  <p14:modId xmlns:p14="http://schemas.microsoft.com/office/powerpoint/2010/main" val="4001021341"/>
                </p:ext>
              </p:extLst>
            </p:nvPr>
          </p:nvGraphicFramePr>
          <p:xfrm>
            <a:off x="684790" y="1914884"/>
            <a:ext cx="1781648" cy="3693498"/>
          </p:xfrm>
          <a:graphic>
            <a:graphicData uri="http://schemas.openxmlformats.org/presentationml/2006/ole">
              <mc:AlternateContent xmlns:mc="http://schemas.openxmlformats.org/markup-compatibility/2006">
                <mc:Choice xmlns:v="urn:schemas-microsoft-com:vml" Requires="v">
                  <p:oleObj name="Acrobat Document" r:id="rId3" imgW="1485504" imgH="3079569" progId="Acrobat.Document.DC">
                    <p:embed/>
                  </p:oleObj>
                </mc:Choice>
                <mc:Fallback>
                  <p:oleObj name="Acrobat Document" r:id="rId3" imgW="1485504" imgH="3079569" progId="Acrobat.Document.DC">
                    <p:embed/>
                    <p:pic>
                      <p:nvPicPr>
                        <p:cNvPr id="0" name=""/>
                        <p:cNvPicPr/>
                        <p:nvPr/>
                      </p:nvPicPr>
                      <p:blipFill>
                        <a:blip r:embed="rId4"/>
                        <a:stretch>
                          <a:fillRect/>
                        </a:stretch>
                      </p:blipFill>
                      <p:spPr>
                        <a:xfrm>
                          <a:off x="684790" y="1914884"/>
                          <a:ext cx="1781648" cy="3693498"/>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EC9968F8-986C-0BB2-CFF5-49B3CC0C93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3879" y="1932679"/>
              <a:ext cx="1782857" cy="3700114"/>
            </a:xfrm>
            <a:prstGeom prst="rect">
              <a:avLst/>
            </a:prstGeom>
          </p:spPr>
        </p:pic>
        <p:pic>
          <p:nvPicPr>
            <p:cNvPr id="9" name="Picture 8">
              <a:extLst>
                <a:ext uri="{FF2B5EF4-FFF2-40B4-BE49-F238E27FC236}">
                  <a16:creationId xmlns:a16="http://schemas.microsoft.com/office/drawing/2014/main" id="{33DF14F9-7ECF-E3BF-630C-060287F8D1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4475" y="1929625"/>
              <a:ext cx="1782857" cy="3700114"/>
            </a:xfrm>
            <a:prstGeom prst="rect">
              <a:avLst/>
            </a:prstGeom>
          </p:spPr>
        </p:pic>
        <p:pic>
          <p:nvPicPr>
            <p:cNvPr id="11" name="Picture 10">
              <a:extLst>
                <a:ext uri="{FF2B5EF4-FFF2-40B4-BE49-F238E27FC236}">
                  <a16:creationId xmlns:a16="http://schemas.microsoft.com/office/drawing/2014/main" id="{6BC84E29-B119-175A-4B51-A24305DEF4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24773" y="1914884"/>
              <a:ext cx="1782857" cy="3700114"/>
            </a:xfrm>
            <a:prstGeom prst="rect">
              <a:avLst/>
            </a:prstGeom>
          </p:spPr>
        </p:pic>
        <p:pic>
          <p:nvPicPr>
            <p:cNvPr id="13" name="Picture 12">
              <a:extLst>
                <a:ext uri="{FF2B5EF4-FFF2-40B4-BE49-F238E27FC236}">
                  <a16:creationId xmlns:a16="http://schemas.microsoft.com/office/drawing/2014/main" id="{B34A8336-910E-9DA1-A8AD-90F010B987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35070" y="1908268"/>
              <a:ext cx="1782857" cy="3700114"/>
            </a:xfrm>
            <a:prstGeom prst="rect">
              <a:avLst/>
            </a:prstGeom>
          </p:spPr>
        </p:pic>
        <p:pic>
          <p:nvPicPr>
            <p:cNvPr id="15" name="Picture 14">
              <a:extLst>
                <a:ext uri="{FF2B5EF4-FFF2-40B4-BE49-F238E27FC236}">
                  <a16:creationId xmlns:a16="http://schemas.microsoft.com/office/drawing/2014/main" id="{854C0A39-93E7-2987-BE5C-E7609C4A050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04177" y="1929626"/>
              <a:ext cx="1782857" cy="3700114"/>
            </a:xfrm>
            <a:prstGeom prst="rect">
              <a:avLst/>
            </a:prstGeom>
          </p:spPr>
        </p:pic>
      </p:grpSp>
      <p:sp>
        <p:nvSpPr>
          <p:cNvPr id="16" name="Rectangle 2">
            <a:extLst>
              <a:ext uri="{FF2B5EF4-FFF2-40B4-BE49-F238E27FC236}">
                <a16:creationId xmlns:a16="http://schemas.microsoft.com/office/drawing/2014/main" id="{809F3134-5BF1-0EA6-EE74-5290423C3980}"/>
              </a:ext>
            </a:extLst>
          </p:cNvPr>
          <p:cNvSpPr txBox="1">
            <a:spLocks noChangeArrowheads="1"/>
          </p:cNvSpPr>
          <p:nvPr/>
        </p:nvSpPr>
        <p:spPr>
          <a:xfrm>
            <a:off x="1397163" y="298635"/>
            <a:ext cx="9374608"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Weekly Displacement Grids (Secular Motions + Transients)</a:t>
            </a:r>
          </a:p>
        </p:txBody>
      </p:sp>
      <p:sp>
        <p:nvSpPr>
          <p:cNvPr id="17" name="TextBox 16">
            <a:extLst>
              <a:ext uri="{FF2B5EF4-FFF2-40B4-BE49-F238E27FC236}">
                <a16:creationId xmlns:a16="http://schemas.microsoft.com/office/drawing/2014/main" id="{2E229A71-2505-A997-3DD2-62FB99E4D964}"/>
              </a:ext>
            </a:extLst>
          </p:cNvPr>
          <p:cNvSpPr txBox="1"/>
          <p:nvPr/>
        </p:nvSpPr>
        <p:spPr>
          <a:xfrm>
            <a:off x="3767049" y="5991063"/>
            <a:ext cx="149762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cs typeface="Arial" panose="020B0604020202020204" pitchFamily="34" charset="0"/>
              </a:rPr>
              <a:t>July 2019 Ridgecrest earthquakes</a:t>
            </a:r>
          </a:p>
        </p:txBody>
      </p:sp>
      <p:cxnSp>
        <p:nvCxnSpPr>
          <p:cNvPr id="19" name="Straight Arrow Connector 18">
            <a:extLst>
              <a:ext uri="{FF2B5EF4-FFF2-40B4-BE49-F238E27FC236}">
                <a16:creationId xmlns:a16="http://schemas.microsoft.com/office/drawing/2014/main" id="{71C3CD2B-7A33-67F0-E771-4EBC670EB5A9}"/>
              </a:ext>
            </a:extLst>
          </p:cNvPr>
          <p:cNvCxnSpPr/>
          <p:nvPr/>
        </p:nvCxnSpPr>
        <p:spPr bwMode="auto">
          <a:xfrm flipH="1" flipV="1">
            <a:off x="2062202" y="4374776"/>
            <a:ext cx="2400047" cy="1642639"/>
          </a:xfrm>
          <a:prstGeom prst="straightConnector1">
            <a:avLst/>
          </a:prstGeom>
          <a:solidFill>
            <a:schemeClr val="accent1"/>
          </a:solidFill>
          <a:ln w="508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a:extLst>
              <a:ext uri="{FF2B5EF4-FFF2-40B4-BE49-F238E27FC236}">
                <a16:creationId xmlns:a16="http://schemas.microsoft.com/office/drawing/2014/main" id="{99843A8D-B464-1B8C-04EC-EE10E9D80059}"/>
              </a:ext>
            </a:extLst>
          </p:cNvPr>
          <p:cNvSpPr txBox="1"/>
          <p:nvPr/>
        </p:nvSpPr>
        <p:spPr>
          <a:xfrm>
            <a:off x="2283567" y="733426"/>
            <a:ext cx="3748978" cy="400110"/>
          </a:xfrm>
          <a:prstGeom prst="rect">
            <a:avLst/>
          </a:prstGeom>
          <a:noFill/>
        </p:spPr>
        <p:txBody>
          <a:bodyPr wrap="square" rtlCol="0">
            <a:spAutoFit/>
          </a:bodyPr>
          <a:lstStyle/>
          <a:p>
            <a:r>
              <a:rPr lang="en-US" sz="2000" b="1" dirty="0"/>
              <a:t>--Displacements (mm)--</a:t>
            </a:r>
          </a:p>
        </p:txBody>
      </p:sp>
      <p:sp>
        <p:nvSpPr>
          <p:cNvPr id="33" name="TextBox 32">
            <a:extLst>
              <a:ext uri="{FF2B5EF4-FFF2-40B4-BE49-F238E27FC236}">
                <a16:creationId xmlns:a16="http://schemas.microsoft.com/office/drawing/2014/main" id="{F50965FB-2ED6-58C3-9A16-AFA75437300D}"/>
              </a:ext>
            </a:extLst>
          </p:cNvPr>
          <p:cNvSpPr txBox="1"/>
          <p:nvPr/>
        </p:nvSpPr>
        <p:spPr>
          <a:xfrm>
            <a:off x="8173797" y="737361"/>
            <a:ext cx="2731450" cy="400110"/>
          </a:xfrm>
          <a:prstGeom prst="rect">
            <a:avLst/>
          </a:prstGeom>
          <a:noFill/>
        </p:spPr>
        <p:txBody>
          <a:bodyPr wrap="square" rtlCol="0">
            <a:spAutoFit/>
          </a:bodyPr>
          <a:lstStyle/>
          <a:p>
            <a:r>
              <a:rPr lang="en-US" sz="2000" b="1" dirty="0"/>
              <a:t>--Misfits (mm)--</a:t>
            </a:r>
          </a:p>
        </p:txBody>
      </p:sp>
      <p:sp>
        <p:nvSpPr>
          <p:cNvPr id="34" name="TextBox 33">
            <a:extLst>
              <a:ext uri="{FF2B5EF4-FFF2-40B4-BE49-F238E27FC236}">
                <a16:creationId xmlns:a16="http://schemas.microsoft.com/office/drawing/2014/main" id="{CAC2576A-2749-F8D2-84C4-5CE10BFEC65D}"/>
              </a:ext>
            </a:extLst>
          </p:cNvPr>
          <p:cNvSpPr txBox="1"/>
          <p:nvPr/>
        </p:nvSpPr>
        <p:spPr>
          <a:xfrm>
            <a:off x="1642402" y="1211506"/>
            <a:ext cx="1492421" cy="400110"/>
          </a:xfrm>
          <a:prstGeom prst="rect">
            <a:avLst/>
          </a:prstGeom>
          <a:noFill/>
        </p:spPr>
        <p:txBody>
          <a:bodyPr wrap="square" rtlCol="0">
            <a:spAutoFit/>
          </a:bodyPr>
          <a:lstStyle/>
          <a:p>
            <a:r>
              <a:rPr lang="en-US" sz="2000" b="1" dirty="0"/>
              <a:t>East</a:t>
            </a:r>
          </a:p>
        </p:txBody>
      </p:sp>
      <p:sp>
        <p:nvSpPr>
          <p:cNvPr id="35" name="TextBox 34">
            <a:extLst>
              <a:ext uri="{FF2B5EF4-FFF2-40B4-BE49-F238E27FC236}">
                <a16:creationId xmlns:a16="http://schemas.microsoft.com/office/drawing/2014/main" id="{F0668D54-4AE6-5E4D-E188-F71E91FAA477}"/>
              </a:ext>
            </a:extLst>
          </p:cNvPr>
          <p:cNvSpPr txBox="1"/>
          <p:nvPr/>
        </p:nvSpPr>
        <p:spPr>
          <a:xfrm>
            <a:off x="3221855" y="1194367"/>
            <a:ext cx="1492421" cy="400110"/>
          </a:xfrm>
          <a:prstGeom prst="rect">
            <a:avLst/>
          </a:prstGeom>
          <a:noFill/>
        </p:spPr>
        <p:txBody>
          <a:bodyPr wrap="square" rtlCol="0">
            <a:spAutoFit/>
          </a:bodyPr>
          <a:lstStyle/>
          <a:p>
            <a:r>
              <a:rPr lang="en-US" sz="2000" b="1" dirty="0"/>
              <a:t>North</a:t>
            </a:r>
          </a:p>
        </p:txBody>
      </p:sp>
      <p:sp>
        <p:nvSpPr>
          <p:cNvPr id="36" name="TextBox 35">
            <a:extLst>
              <a:ext uri="{FF2B5EF4-FFF2-40B4-BE49-F238E27FC236}">
                <a16:creationId xmlns:a16="http://schemas.microsoft.com/office/drawing/2014/main" id="{7204BE04-A302-33D7-689A-908AF4C701AB}"/>
              </a:ext>
            </a:extLst>
          </p:cNvPr>
          <p:cNvSpPr txBox="1"/>
          <p:nvPr/>
        </p:nvSpPr>
        <p:spPr>
          <a:xfrm>
            <a:off x="5074087" y="1146940"/>
            <a:ext cx="1492421" cy="400110"/>
          </a:xfrm>
          <a:prstGeom prst="rect">
            <a:avLst/>
          </a:prstGeom>
          <a:noFill/>
        </p:spPr>
        <p:txBody>
          <a:bodyPr wrap="square" rtlCol="0">
            <a:spAutoFit/>
          </a:bodyPr>
          <a:lstStyle/>
          <a:p>
            <a:r>
              <a:rPr lang="en-US" sz="2000" b="1" dirty="0"/>
              <a:t>Up</a:t>
            </a:r>
          </a:p>
        </p:txBody>
      </p:sp>
      <p:sp>
        <p:nvSpPr>
          <p:cNvPr id="37" name="TextBox 36">
            <a:extLst>
              <a:ext uri="{FF2B5EF4-FFF2-40B4-BE49-F238E27FC236}">
                <a16:creationId xmlns:a16="http://schemas.microsoft.com/office/drawing/2014/main" id="{A38A7F33-48DE-27FC-5041-5DAF2EB03578}"/>
              </a:ext>
            </a:extLst>
          </p:cNvPr>
          <p:cNvSpPr txBox="1"/>
          <p:nvPr/>
        </p:nvSpPr>
        <p:spPr>
          <a:xfrm>
            <a:off x="6708767" y="1194367"/>
            <a:ext cx="1492421" cy="400110"/>
          </a:xfrm>
          <a:prstGeom prst="rect">
            <a:avLst/>
          </a:prstGeom>
          <a:noFill/>
        </p:spPr>
        <p:txBody>
          <a:bodyPr wrap="square" rtlCol="0">
            <a:spAutoFit/>
          </a:bodyPr>
          <a:lstStyle/>
          <a:p>
            <a:r>
              <a:rPr lang="en-US" sz="2000" b="1" dirty="0"/>
              <a:t>East</a:t>
            </a:r>
          </a:p>
        </p:txBody>
      </p:sp>
      <p:sp>
        <p:nvSpPr>
          <p:cNvPr id="38" name="TextBox 37">
            <a:extLst>
              <a:ext uri="{FF2B5EF4-FFF2-40B4-BE49-F238E27FC236}">
                <a16:creationId xmlns:a16="http://schemas.microsoft.com/office/drawing/2014/main" id="{125213FA-A7E6-FF37-153A-9CC58FA5E984}"/>
              </a:ext>
            </a:extLst>
          </p:cNvPr>
          <p:cNvSpPr txBox="1"/>
          <p:nvPr/>
        </p:nvSpPr>
        <p:spPr>
          <a:xfrm>
            <a:off x="8383382" y="1166008"/>
            <a:ext cx="1492421" cy="400110"/>
          </a:xfrm>
          <a:prstGeom prst="rect">
            <a:avLst/>
          </a:prstGeom>
          <a:noFill/>
        </p:spPr>
        <p:txBody>
          <a:bodyPr wrap="square" rtlCol="0">
            <a:spAutoFit/>
          </a:bodyPr>
          <a:lstStyle/>
          <a:p>
            <a:r>
              <a:rPr lang="en-US" sz="2000" b="1" dirty="0"/>
              <a:t>North</a:t>
            </a:r>
          </a:p>
        </p:txBody>
      </p:sp>
      <p:sp>
        <p:nvSpPr>
          <p:cNvPr id="39" name="TextBox 38">
            <a:extLst>
              <a:ext uri="{FF2B5EF4-FFF2-40B4-BE49-F238E27FC236}">
                <a16:creationId xmlns:a16="http://schemas.microsoft.com/office/drawing/2014/main" id="{16C17F85-E543-4A16-1FD0-04FCD1BF43CB}"/>
              </a:ext>
            </a:extLst>
          </p:cNvPr>
          <p:cNvSpPr txBox="1"/>
          <p:nvPr/>
        </p:nvSpPr>
        <p:spPr>
          <a:xfrm>
            <a:off x="10299464" y="1166008"/>
            <a:ext cx="1492421" cy="400110"/>
          </a:xfrm>
          <a:prstGeom prst="rect">
            <a:avLst/>
          </a:prstGeom>
          <a:noFill/>
        </p:spPr>
        <p:txBody>
          <a:bodyPr wrap="square" rtlCol="0">
            <a:spAutoFit/>
          </a:bodyPr>
          <a:lstStyle/>
          <a:p>
            <a:r>
              <a:rPr lang="en-US" sz="2000" b="1" dirty="0"/>
              <a:t>Up</a:t>
            </a:r>
          </a:p>
        </p:txBody>
      </p:sp>
      <p:cxnSp>
        <p:nvCxnSpPr>
          <p:cNvPr id="40" name="Straight Arrow Connector 39">
            <a:extLst>
              <a:ext uri="{FF2B5EF4-FFF2-40B4-BE49-F238E27FC236}">
                <a16:creationId xmlns:a16="http://schemas.microsoft.com/office/drawing/2014/main" id="{E37C45D2-1F33-7DE1-C84A-6B2B2BBD4ED3}"/>
              </a:ext>
            </a:extLst>
          </p:cNvPr>
          <p:cNvCxnSpPr/>
          <p:nvPr/>
        </p:nvCxnSpPr>
        <p:spPr bwMode="auto">
          <a:xfrm flipV="1">
            <a:off x="4836174" y="4462776"/>
            <a:ext cx="2344551" cy="1467629"/>
          </a:xfrm>
          <a:prstGeom prst="straightConnector1">
            <a:avLst/>
          </a:prstGeom>
          <a:solidFill>
            <a:schemeClr val="accent1"/>
          </a:solidFill>
          <a:ln w="508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Arrow Connector 42">
            <a:extLst>
              <a:ext uri="{FF2B5EF4-FFF2-40B4-BE49-F238E27FC236}">
                <a16:creationId xmlns:a16="http://schemas.microsoft.com/office/drawing/2014/main" id="{BBF1FDEB-3B29-DA92-D5E6-8B23DDA7A999}"/>
              </a:ext>
            </a:extLst>
          </p:cNvPr>
          <p:cNvCxnSpPr/>
          <p:nvPr/>
        </p:nvCxnSpPr>
        <p:spPr bwMode="auto">
          <a:xfrm flipV="1">
            <a:off x="4846497" y="4462776"/>
            <a:ext cx="3971966" cy="1770003"/>
          </a:xfrm>
          <a:prstGeom prst="straightConnector1">
            <a:avLst/>
          </a:prstGeom>
          <a:solidFill>
            <a:schemeClr val="accent1"/>
          </a:solidFill>
          <a:ln w="508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a:extLst>
              <a:ext uri="{FF2B5EF4-FFF2-40B4-BE49-F238E27FC236}">
                <a16:creationId xmlns:a16="http://schemas.microsoft.com/office/drawing/2014/main" id="{67215160-3B18-A8EF-3CB1-73BCBE186561}"/>
              </a:ext>
            </a:extLst>
          </p:cNvPr>
          <p:cNvSpPr txBox="1"/>
          <p:nvPr/>
        </p:nvSpPr>
        <p:spPr>
          <a:xfrm>
            <a:off x="399404" y="5477521"/>
            <a:ext cx="2854291"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cs typeface="Arial" panose="020B0604020202020204" pitchFamily="34" charset="0"/>
              </a:rPr>
              <a:t>Steady and transient displacements: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solidFill>
                <a:effectLst/>
                <a:uLnTx/>
                <a:uFillTx/>
                <a:cs typeface="Arial" panose="020B0604020202020204" pitchFamily="34" charset="0"/>
              </a:rPr>
              <a:t>2023-04-15 with respect to 2010-01-01</a:t>
            </a:r>
          </a:p>
        </p:txBody>
      </p:sp>
      <p:sp>
        <p:nvSpPr>
          <p:cNvPr id="46" name="TextBox 45">
            <a:extLst>
              <a:ext uri="{FF2B5EF4-FFF2-40B4-BE49-F238E27FC236}">
                <a16:creationId xmlns:a16="http://schemas.microsoft.com/office/drawing/2014/main" id="{0C152D86-3E15-28E6-3C66-6A512C53B6F1}"/>
              </a:ext>
            </a:extLst>
          </p:cNvPr>
          <p:cNvSpPr txBox="1"/>
          <p:nvPr/>
        </p:nvSpPr>
        <p:spPr>
          <a:xfrm>
            <a:off x="7598648" y="5862275"/>
            <a:ext cx="222677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cs typeface="Arial" panose="020B0604020202020204" pitchFamily="34" charset="0"/>
              </a:rPr>
              <a:t>San Joaquin &amp; Sacramento Valleys</a:t>
            </a:r>
            <a:endParaRPr kumimoji="0" lang="en-US" sz="1800" b="0" i="0" u="none" strike="noStrike" kern="1200" cap="none" spc="0" normalizeH="0" baseline="0" noProof="0" dirty="0">
              <a:ln>
                <a:noFill/>
              </a:ln>
              <a:solidFill>
                <a:prstClr val="black"/>
              </a:solidFill>
              <a:effectLst/>
              <a:uLnTx/>
              <a:uFillTx/>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cs typeface="Arial" panose="020B0604020202020204" pitchFamily="34" charset="0"/>
              </a:rPr>
              <a:t>Subsidence</a:t>
            </a:r>
          </a:p>
        </p:txBody>
      </p:sp>
      <p:cxnSp>
        <p:nvCxnSpPr>
          <p:cNvPr id="47" name="Straight Arrow Connector 46">
            <a:extLst>
              <a:ext uri="{FF2B5EF4-FFF2-40B4-BE49-F238E27FC236}">
                <a16:creationId xmlns:a16="http://schemas.microsoft.com/office/drawing/2014/main" id="{EA792E49-7C9A-1B45-3814-CA1C13905E81}"/>
              </a:ext>
            </a:extLst>
          </p:cNvPr>
          <p:cNvCxnSpPr/>
          <p:nvPr/>
        </p:nvCxnSpPr>
        <p:spPr bwMode="auto">
          <a:xfrm flipH="1" flipV="1">
            <a:off x="5388665" y="4540551"/>
            <a:ext cx="2577429" cy="1275676"/>
          </a:xfrm>
          <a:prstGeom prst="straightConnector1">
            <a:avLst/>
          </a:prstGeom>
          <a:solidFill>
            <a:schemeClr val="accent1"/>
          </a:solidFill>
          <a:ln w="508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Straight Arrow Connector 49">
            <a:extLst>
              <a:ext uri="{FF2B5EF4-FFF2-40B4-BE49-F238E27FC236}">
                <a16:creationId xmlns:a16="http://schemas.microsoft.com/office/drawing/2014/main" id="{201607E9-7C9E-C5E6-B92B-5698FAA58BDE}"/>
              </a:ext>
            </a:extLst>
          </p:cNvPr>
          <p:cNvCxnSpPr/>
          <p:nvPr/>
        </p:nvCxnSpPr>
        <p:spPr bwMode="auto">
          <a:xfrm flipV="1">
            <a:off x="8892510" y="4213412"/>
            <a:ext cx="1237288" cy="1439196"/>
          </a:xfrm>
          <a:prstGeom prst="straightConnector1">
            <a:avLst/>
          </a:prstGeom>
          <a:solidFill>
            <a:schemeClr val="accent1"/>
          </a:solidFill>
          <a:ln w="508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a:extLst>
              <a:ext uri="{FF2B5EF4-FFF2-40B4-BE49-F238E27FC236}">
                <a16:creationId xmlns:a16="http://schemas.microsoft.com/office/drawing/2014/main" id="{BA5D5759-F02E-0D1C-54B2-AF6F98F69394}"/>
              </a:ext>
            </a:extLst>
          </p:cNvPr>
          <p:cNvCxnSpPr/>
          <p:nvPr/>
        </p:nvCxnSpPr>
        <p:spPr bwMode="auto">
          <a:xfrm flipH="1">
            <a:off x="10299464" y="1274704"/>
            <a:ext cx="941740" cy="924891"/>
          </a:xfrm>
          <a:prstGeom prst="straightConnector1">
            <a:avLst/>
          </a:prstGeom>
          <a:solidFill>
            <a:schemeClr val="accent1"/>
          </a:solidFill>
          <a:ln w="508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a:extLst>
              <a:ext uri="{FF2B5EF4-FFF2-40B4-BE49-F238E27FC236}">
                <a16:creationId xmlns:a16="http://schemas.microsoft.com/office/drawing/2014/main" id="{D5898CB8-27CD-45FA-733D-1A571C5ED988}"/>
              </a:ext>
            </a:extLst>
          </p:cNvPr>
          <p:cNvCxnSpPr/>
          <p:nvPr/>
        </p:nvCxnSpPr>
        <p:spPr bwMode="auto">
          <a:xfrm flipV="1">
            <a:off x="9170363" y="4497145"/>
            <a:ext cx="1189767" cy="1358514"/>
          </a:xfrm>
          <a:prstGeom prst="straightConnector1">
            <a:avLst/>
          </a:prstGeom>
          <a:solidFill>
            <a:schemeClr val="accent1"/>
          </a:solidFill>
          <a:ln w="508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Arrow Connector 43">
            <a:extLst>
              <a:ext uri="{FF2B5EF4-FFF2-40B4-BE49-F238E27FC236}">
                <a16:creationId xmlns:a16="http://schemas.microsoft.com/office/drawing/2014/main" id="{1E7C04FF-B8DF-30CB-65D3-1E5F16B774B1}"/>
              </a:ext>
            </a:extLst>
          </p:cNvPr>
          <p:cNvCxnSpPr/>
          <p:nvPr/>
        </p:nvCxnSpPr>
        <p:spPr bwMode="auto">
          <a:xfrm flipV="1">
            <a:off x="8883129" y="4025139"/>
            <a:ext cx="1353407" cy="1583242"/>
          </a:xfrm>
          <a:prstGeom prst="straightConnector1">
            <a:avLst/>
          </a:prstGeom>
          <a:solidFill>
            <a:schemeClr val="accent1"/>
          </a:solidFill>
          <a:ln w="50800" cap="flat" cmpd="sng" algn="ctr">
            <a:solidFill>
              <a:schemeClr val="tx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38774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C9E4F51-D316-93F5-96A1-C15662BC8EC0}"/>
              </a:ext>
            </a:extLst>
          </p:cNvPr>
          <p:cNvSpPr txBox="1"/>
          <p:nvPr/>
        </p:nvSpPr>
        <p:spPr>
          <a:xfrm>
            <a:off x="597151" y="6351573"/>
            <a:ext cx="6115478" cy="307777"/>
          </a:xfrm>
          <a:prstGeom prst="rect">
            <a:avLst/>
          </a:prstGeom>
          <a:noFill/>
        </p:spPr>
        <p:txBody>
          <a:bodyPr wrap="square">
            <a:spAutoFit/>
          </a:bodyPr>
          <a:lstStyle/>
          <a:p>
            <a:r>
              <a:rPr lang="en-US" sz="1400" dirty="0">
                <a:hlinkClick r:id="rId3"/>
              </a:rPr>
              <a:t>http://sopac-adj.ucsd.edu/scip/</a:t>
            </a:r>
            <a:r>
              <a:rPr lang="en-US" sz="1400" dirty="0"/>
              <a:t> </a:t>
            </a:r>
          </a:p>
        </p:txBody>
      </p:sp>
      <p:pic>
        <p:nvPicPr>
          <p:cNvPr id="3" name="Picture 2">
            <a:hlinkClick r:id="rId3"/>
            <a:extLst>
              <a:ext uri="{FF2B5EF4-FFF2-40B4-BE49-F238E27FC236}">
                <a16:creationId xmlns:a16="http://schemas.microsoft.com/office/drawing/2014/main" id="{D1F7EBF3-645A-BF32-C775-A5CB2C32DF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419" y="809892"/>
            <a:ext cx="10914610" cy="5238216"/>
          </a:xfrm>
          <a:prstGeom prst="rect">
            <a:avLst/>
          </a:prstGeom>
        </p:spPr>
      </p:pic>
      <p:sp>
        <p:nvSpPr>
          <p:cNvPr id="4" name="Rectangle 2">
            <a:extLst>
              <a:ext uri="{FF2B5EF4-FFF2-40B4-BE49-F238E27FC236}">
                <a16:creationId xmlns:a16="http://schemas.microsoft.com/office/drawing/2014/main" id="{5C1F398D-CFC3-2694-2595-64F9B927FA8B}"/>
              </a:ext>
            </a:extLst>
          </p:cNvPr>
          <p:cNvSpPr txBox="1">
            <a:spLocks noChangeArrowheads="1"/>
          </p:cNvSpPr>
          <p:nvPr/>
        </p:nvSpPr>
        <p:spPr>
          <a:xfrm>
            <a:off x="1408696" y="198650"/>
            <a:ext cx="9374608"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SCIP Dynamic Datum Utility</a:t>
            </a:r>
          </a:p>
        </p:txBody>
      </p:sp>
    </p:spTree>
    <p:extLst>
      <p:ext uri="{BB962C8B-B14F-4D97-AF65-F5344CB8AC3E}">
        <p14:creationId xmlns:p14="http://schemas.microsoft.com/office/powerpoint/2010/main" val="4622824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D04E0E2-4544-462E-A5D0-967A6368E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8792" y="2291128"/>
            <a:ext cx="4303031" cy="2942198"/>
          </a:xfrm>
          <a:prstGeom prst="rect">
            <a:avLst/>
          </a:prstGeom>
        </p:spPr>
      </p:pic>
      <p:sp>
        <p:nvSpPr>
          <p:cNvPr id="12" name="TextBox 11">
            <a:extLst>
              <a:ext uri="{FF2B5EF4-FFF2-40B4-BE49-F238E27FC236}">
                <a16:creationId xmlns:a16="http://schemas.microsoft.com/office/drawing/2014/main" id="{81E5329C-38B9-427C-8BF6-B679AFA7628C}"/>
              </a:ext>
            </a:extLst>
          </p:cNvPr>
          <p:cNvSpPr txBox="1"/>
          <p:nvPr/>
        </p:nvSpPr>
        <p:spPr>
          <a:xfrm>
            <a:off x="6496556" y="1559916"/>
            <a:ext cx="406750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Conceptual diagram for integrated synthetic aperture radar (InSAR)</a:t>
            </a:r>
          </a:p>
        </p:txBody>
      </p:sp>
      <p:pic>
        <p:nvPicPr>
          <p:cNvPr id="10" name="Picture 9">
            <a:extLst>
              <a:ext uri="{FF2B5EF4-FFF2-40B4-BE49-F238E27FC236}">
                <a16:creationId xmlns:a16="http://schemas.microsoft.com/office/drawing/2014/main" id="{E4A22A8E-91D5-43DC-B696-A4CE3CC2E6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0177" y="2291128"/>
            <a:ext cx="4067503" cy="2942198"/>
          </a:xfrm>
          <a:prstGeom prst="rect">
            <a:avLst/>
          </a:prstGeom>
        </p:spPr>
      </p:pic>
      <p:sp>
        <p:nvSpPr>
          <p:cNvPr id="13" name="TextBox 12">
            <a:extLst>
              <a:ext uri="{FF2B5EF4-FFF2-40B4-BE49-F238E27FC236}">
                <a16:creationId xmlns:a16="http://schemas.microsoft.com/office/drawing/2014/main" id="{95E47F41-F525-4DFF-982F-B2D8CA17D9EB}"/>
              </a:ext>
            </a:extLst>
          </p:cNvPr>
          <p:cNvSpPr txBox="1"/>
          <p:nvPr/>
        </p:nvSpPr>
        <p:spPr>
          <a:xfrm>
            <a:off x="2423198" y="1559916"/>
            <a:ext cx="24629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Typical continuous GNSS station (SIO5)</a:t>
            </a:r>
          </a:p>
        </p:txBody>
      </p:sp>
      <p:sp>
        <p:nvSpPr>
          <p:cNvPr id="3" name="Title 1">
            <a:extLst>
              <a:ext uri="{FF2B5EF4-FFF2-40B4-BE49-F238E27FC236}">
                <a16:creationId xmlns:a16="http://schemas.microsoft.com/office/drawing/2014/main" id="{A2E6D3A0-7B81-A25E-FCB4-65FD81DBB12A}"/>
              </a:ext>
            </a:extLst>
          </p:cNvPr>
          <p:cNvSpPr>
            <a:spLocks/>
          </p:cNvSpPr>
          <p:nvPr/>
        </p:nvSpPr>
        <p:spPr bwMode="auto">
          <a:xfrm>
            <a:off x="699917" y="359359"/>
            <a:ext cx="10792166"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2D2DB9"/>
                </a:solidFill>
                <a:effectLst/>
                <a:uLnTx/>
                <a:uFillTx/>
                <a:latin typeface="Calibri" panose="020F0502020204030204" pitchFamily="34" charset="0"/>
                <a:cs typeface="Calibri" panose="020F0502020204030204" pitchFamily="34" charset="0"/>
              </a:rPr>
              <a:t>InSAR/GNSS Integration for Higher Spatial Resolution</a:t>
            </a:r>
          </a:p>
        </p:txBody>
      </p:sp>
      <p:sp>
        <p:nvSpPr>
          <p:cNvPr id="4" name="Plus Sign 3">
            <a:extLst>
              <a:ext uri="{FF2B5EF4-FFF2-40B4-BE49-F238E27FC236}">
                <a16:creationId xmlns:a16="http://schemas.microsoft.com/office/drawing/2014/main" id="{229E1D74-7BAE-6B2D-D7E2-37BDEF2BB6F1}"/>
              </a:ext>
            </a:extLst>
          </p:cNvPr>
          <p:cNvSpPr/>
          <p:nvPr/>
        </p:nvSpPr>
        <p:spPr bwMode="auto">
          <a:xfrm>
            <a:off x="5679443" y="3326058"/>
            <a:ext cx="489204" cy="436169"/>
          </a:xfrm>
          <a:prstGeom prst="mathPlus">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New Roman" pitchFamily="18" charset="0"/>
            </a:endParaRPr>
          </a:p>
        </p:txBody>
      </p:sp>
    </p:spTree>
    <p:extLst>
      <p:ext uri="{BB962C8B-B14F-4D97-AF65-F5344CB8AC3E}">
        <p14:creationId xmlns:p14="http://schemas.microsoft.com/office/powerpoint/2010/main" val="34482942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BACA76-1388-B8BD-4ED7-BA8D4D9279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8031" y="1162456"/>
            <a:ext cx="8248540" cy="3263429"/>
          </a:xfrm>
          <a:prstGeom prst="rect">
            <a:avLst/>
          </a:prstGeom>
        </p:spPr>
      </p:pic>
      <p:sp>
        <p:nvSpPr>
          <p:cNvPr id="5" name="TextBox 4">
            <a:extLst>
              <a:ext uri="{FF2B5EF4-FFF2-40B4-BE49-F238E27FC236}">
                <a16:creationId xmlns:a16="http://schemas.microsoft.com/office/drawing/2014/main" id="{94B7BFF3-FC07-99A4-6B44-940AE855A587}"/>
              </a:ext>
            </a:extLst>
          </p:cNvPr>
          <p:cNvSpPr txBox="1"/>
          <p:nvPr/>
        </p:nvSpPr>
        <p:spPr>
          <a:xfrm>
            <a:off x="1658031" y="4613776"/>
            <a:ext cx="8460881" cy="1264642"/>
          </a:xfrm>
          <a:prstGeom prst="rect">
            <a:avLst/>
          </a:prstGeom>
          <a:noFill/>
        </p:spPr>
        <p:txBody>
          <a:bodyPr wrap="square">
            <a:spAutoFit/>
          </a:bodyPr>
          <a:lstStyle/>
          <a:p>
            <a:pPr marL="0" marR="0" algn="just">
              <a:lnSpc>
                <a:spcPct val="107000"/>
              </a:lnSpc>
              <a:spcBef>
                <a:spcPts val="0"/>
              </a:spcBef>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US" kern="100" dirty="0">
                <a:solidFill>
                  <a:srgbClr val="000000"/>
                </a:solidFill>
                <a:latin typeface="Calibri" panose="020F0502020204030204" pitchFamily="34" charset="0"/>
                <a:ea typeface="Calibri" panose="020F0502020204030204" pitchFamily="34" charset="0"/>
                <a:cs typeface="Arial" panose="020B0604020202020204" pitchFamily="34" charset="0"/>
              </a:rPr>
              <a:t>E</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stimated</a:t>
            </a: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interseismic velocity field</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(B)</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US" kern="100" dirty="0">
                <a:solidFill>
                  <a:srgbClr val="000000"/>
                </a:solidFill>
                <a:latin typeface="Calibri" panose="020F0502020204030204" pitchFamily="34" charset="0"/>
                <a:ea typeface="Calibri" panose="020F0502020204030204" pitchFamily="34" charset="0"/>
                <a:cs typeface="Arial" panose="020B0604020202020204" pitchFamily="34" charset="0"/>
              </a:rPr>
              <a:t>E</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stimated </a:t>
            </a: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coseismic displacement field </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and </a:t>
            </a: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en-US" kern="100" dirty="0">
                <a:solidFill>
                  <a:srgbClr val="000000"/>
                </a:solidFill>
                <a:latin typeface="Calibri" panose="020F0502020204030204" pitchFamily="34" charset="0"/>
                <a:ea typeface="Calibri" panose="020F0502020204030204" pitchFamily="34" charset="0"/>
                <a:cs typeface="Arial" panose="020B0604020202020204" pitchFamily="34" charset="0"/>
              </a:rPr>
              <a:t>C</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umulative estimated </a:t>
            </a:r>
            <a:r>
              <a:rPr lang="en-US" sz="1800" b="1"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postseismic displacements</a:t>
            </a:r>
            <a:r>
              <a:rPr lang="en-US" sz="18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for a 48-day period following the event. Squares are locations of GNSS stations. Note changes in scale between panels. (Guns et al. 2022).</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54B3C284-828B-7EAF-71AC-8E08B84F08FD}"/>
              </a:ext>
            </a:extLst>
          </p:cNvPr>
          <p:cNvSpPr txBox="1">
            <a:spLocks noChangeArrowheads="1"/>
          </p:cNvSpPr>
          <p:nvPr/>
        </p:nvSpPr>
        <p:spPr>
          <a:xfrm>
            <a:off x="2655518" y="207556"/>
            <a:ext cx="6764055"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lang="en-US" sz="2400" b="1" kern="0" dirty="0">
                <a:solidFill>
                  <a:srgbClr val="3333CC"/>
                </a:solidFill>
                <a:latin typeface="Calibri" panose="020F0502020204030204" pitchFamily="34" charset="0"/>
                <a:cs typeface="Calibri" panose="020F0502020204030204" pitchFamily="34" charset="0"/>
              </a:rPr>
              <a:t>InSAR/GNSS Integration: Crustal Deformation Cycle</a:t>
            </a:r>
            <a:endParaRPr kumimoji="0" lang="en-US" sz="2400" b="1" i="0" u="none" strike="noStrike" kern="0" cap="none" spc="0" normalizeH="0" baseline="0" noProof="0" dirty="0">
              <a:ln>
                <a:noFill/>
              </a:ln>
              <a:solidFill>
                <a:srgbClr val="3333CC"/>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55032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54056F-72F4-4FF1-8026-573CAB4A2D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300" y="939555"/>
            <a:ext cx="5509146" cy="5509146"/>
          </a:xfrm>
          <a:prstGeom prst="rect">
            <a:avLst/>
          </a:prstGeom>
        </p:spPr>
      </p:pic>
      <p:sp>
        <p:nvSpPr>
          <p:cNvPr id="4" name="Rectangle 3">
            <a:extLst>
              <a:ext uri="{FF2B5EF4-FFF2-40B4-BE49-F238E27FC236}">
                <a16:creationId xmlns:a16="http://schemas.microsoft.com/office/drawing/2014/main" id="{98A75086-64BE-4E0F-8516-FE66CD30EFCD}"/>
              </a:ext>
            </a:extLst>
          </p:cNvPr>
          <p:cNvSpPr/>
          <p:nvPr/>
        </p:nvSpPr>
        <p:spPr bwMode="auto">
          <a:xfrm>
            <a:off x="9853863" y="1160030"/>
            <a:ext cx="818148" cy="558415"/>
          </a:xfrm>
          <a:prstGeom prst="rect">
            <a:avLst/>
          </a:prstGeom>
          <a:noFill/>
          <a:ln w="381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D9B403B-E90A-4661-8F74-C0F3329DB9A9}"/>
              </a:ext>
            </a:extLst>
          </p:cNvPr>
          <p:cNvSpPr/>
          <p:nvPr/>
        </p:nvSpPr>
        <p:spPr bwMode="auto">
          <a:xfrm>
            <a:off x="9288378" y="2919864"/>
            <a:ext cx="938463" cy="593357"/>
          </a:xfrm>
          <a:prstGeom prst="rect">
            <a:avLst/>
          </a:prstGeom>
          <a:noFill/>
          <a:ln w="38100" cap="flat" cmpd="sng" algn="ctr">
            <a:solidFill>
              <a:schemeClr val="bg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5D461A77-A745-47F1-9761-8CC39EF835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69" y="991463"/>
            <a:ext cx="6731396" cy="5341620"/>
          </a:xfrm>
          <a:prstGeom prst="rect">
            <a:avLst/>
          </a:prstGeom>
        </p:spPr>
      </p:pic>
      <p:sp>
        <p:nvSpPr>
          <p:cNvPr id="7" name="Rectangle 6">
            <a:extLst>
              <a:ext uri="{FF2B5EF4-FFF2-40B4-BE49-F238E27FC236}">
                <a16:creationId xmlns:a16="http://schemas.microsoft.com/office/drawing/2014/main" id="{BB0DE15C-CE58-401A-962D-C54D5A90766F}"/>
              </a:ext>
            </a:extLst>
          </p:cNvPr>
          <p:cNvSpPr/>
          <p:nvPr/>
        </p:nvSpPr>
        <p:spPr>
          <a:xfrm>
            <a:off x="5083060" y="1074597"/>
            <a:ext cx="1789257" cy="655938"/>
          </a:xfrm>
          <a:prstGeom prst="rect">
            <a:avLst/>
          </a:prstGeom>
          <a:no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cxnSp>
        <p:nvCxnSpPr>
          <p:cNvPr id="8" name="Straight Arrow Connector 7">
            <a:extLst>
              <a:ext uri="{FF2B5EF4-FFF2-40B4-BE49-F238E27FC236}">
                <a16:creationId xmlns:a16="http://schemas.microsoft.com/office/drawing/2014/main" id="{645BFD5C-4E70-470E-BA0D-36A04CF810F6}"/>
              </a:ext>
            </a:extLst>
          </p:cNvPr>
          <p:cNvCxnSpPr>
            <a:cxnSpLocks/>
            <a:stCxn id="13" idx="1"/>
          </p:cNvCxnSpPr>
          <p:nvPr/>
        </p:nvCxnSpPr>
        <p:spPr>
          <a:xfrm flipH="1">
            <a:off x="6096000" y="1093783"/>
            <a:ext cx="1343233" cy="323165"/>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AFCF7F2-099A-4B74-9C48-4CE68A2B1CAE}"/>
              </a:ext>
            </a:extLst>
          </p:cNvPr>
          <p:cNvSpPr txBox="1"/>
          <p:nvPr/>
        </p:nvSpPr>
        <p:spPr>
          <a:xfrm>
            <a:off x="33389" y="6380823"/>
            <a:ext cx="6093372" cy="369332"/>
          </a:xfrm>
          <a:prstGeom prst="rect">
            <a:avLst/>
          </a:prstGeom>
          <a:noFill/>
        </p:spPr>
        <p:txBody>
          <a:bodyPr wrap="square">
            <a:spAutoFit/>
          </a:bodyPr>
          <a:lstStyle/>
          <a:p>
            <a:pPr marL="0" marR="0">
              <a:spcBef>
                <a:spcPts val="0"/>
              </a:spcBef>
              <a:spcAft>
                <a:spcPts val="0"/>
              </a:spcAft>
            </a:pPr>
            <a:r>
              <a:rPr lang="en-US" sz="1800" u="sng" dirty="0">
                <a:solidFill>
                  <a:schemeClr val="accent2"/>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https://topex.ucsd.edu/gmtsar/insargen</a:t>
            </a:r>
            <a:r>
              <a:rPr lang="en-US" sz="1800" u="sng" dirty="0">
                <a:solidFill>
                  <a:srgbClr val="CCCCFF"/>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0E62E76-DDB2-4FC6-9E3E-6AA69848343D}"/>
              </a:ext>
            </a:extLst>
          </p:cNvPr>
          <p:cNvSpPr txBox="1"/>
          <p:nvPr/>
        </p:nvSpPr>
        <p:spPr>
          <a:xfrm>
            <a:off x="212692" y="4003937"/>
            <a:ext cx="2503215" cy="707886"/>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State Water </a:t>
            </a:r>
          </a:p>
          <a:p>
            <a:r>
              <a:rPr lang="en-US" sz="2000" b="1" dirty="0">
                <a:latin typeface="Calibri" panose="020F0502020204030204" pitchFamily="34" charset="0"/>
                <a:cs typeface="Calibri" panose="020F0502020204030204" pitchFamily="34" charset="0"/>
              </a:rPr>
              <a:t>Project</a:t>
            </a:r>
          </a:p>
        </p:txBody>
      </p:sp>
      <p:cxnSp>
        <p:nvCxnSpPr>
          <p:cNvPr id="11" name="Straight Arrow Connector 10">
            <a:extLst>
              <a:ext uri="{FF2B5EF4-FFF2-40B4-BE49-F238E27FC236}">
                <a16:creationId xmlns:a16="http://schemas.microsoft.com/office/drawing/2014/main" id="{66600E17-BCB1-4497-9D4A-84488AB3D1C3}"/>
              </a:ext>
            </a:extLst>
          </p:cNvPr>
          <p:cNvCxnSpPr>
            <a:cxnSpLocks/>
          </p:cNvCxnSpPr>
          <p:nvPr/>
        </p:nvCxnSpPr>
        <p:spPr>
          <a:xfrm flipV="1">
            <a:off x="1031569" y="3139823"/>
            <a:ext cx="278033" cy="839753"/>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094E256-A232-4BD8-915B-5C5683A5CF38}"/>
              </a:ext>
            </a:extLst>
          </p:cNvPr>
          <p:cNvCxnSpPr>
            <a:cxnSpLocks/>
          </p:cNvCxnSpPr>
          <p:nvPr/>
        </p:nvCxnSpPr>
        <p:spPr>
          <a:xfrm>
            <a:off x="1151929" y="4486984"/>
            <a:ext cx="1090993" cy="469030"/>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D559A68-A96A-4CB7-925E-111D19126FEE}"/>
              </a:ext>
            </a:extLst>
          </p:cNvPr>
          <p:cNvSpPr txBox="1"/>
          <p:nvPr/>
        </p:nvSpPr>
        <p:spPr>
          <a:xfrm>
            <a:off x="7439233" y="770617"/>
            <a:ext cx="866391" cy="646331"/>
          </a:xfrm>
          <a:prstGeom prst="rect">
            <a:avLst/>
          </a:prstGeom>
          <a:noFill/>
          <a:ln>
            <a:solidFill>
              <a:schemeClr val="tx1"/>
            </a:solidFill>
          </a:ln>
        </p:spPr>
        <p:txBody>
          <a:bodyPr wrap="none" rtlCol="0">
            <a:spAutoFit/>
          </a:bodyPr>
          <a:lstStyle/>
          <a:p>
            <a:r>
              <a:rPr lang="en-US" b="1" dirty="0">
                <a:latin typeface="Calibri" panose="020F0502020204030204" pitchFamily="34" charset="0"/>
                <a:cs typeface="Calibri" panose="020F0502020204030204" pitchFamily="34" charset="0"/>
              </a:rPr>
              <a:t>Station</a:t>
            </a:r>
          </a:p>
          <a:p>
            <a:r>
              <a:rPr lang="en-US" b="1" dirty="0">
                <a:latin typeface="Calibri" panose="020F0502020204030204" pitchFamily="34" charset="0"/>
                <a:cs typeface="Calibri" panose="020F0502020204030204" pitchFamily="34" charset="0"/>
              </a:rPr>
              <a:t>P056</a:t>
            </a:r>
          </a:p>
        </p:txBody>
      </p:sp>
      <p:sp>
        <p:nvSpPr>
          <p:cNvPr id="14" name="TextBox 13">
            <a:extLst>
              <a:ext uri="{FF2B5EF4-FFF2-40B4-BE49-F238E27FC236}">
                <a16:creationId xmlns:a16="http://schemas.microsoft.com/office/drawing/2014/main" id="{0BE66AE2-590A-4F6D-B632-5A2F133D37B1}"/>
              </a:ext>
            </a:extLst>
          </p:cNvPr>
          <p:cNvSpPr txBox="1"/>
          <p:nvPr/>
        </p:nvSpPr>
        <p:spPr>
          <a:xfrm>
            <a:off x="7365446" y="2138986"/>
            <a:ext cx="702436" cy="369332"/>
          </a:xfrm>
          <a:prstGeom prst="rect">
            <a:avLst/>
          </a:prstGeom>
          <a:noFill/>
        </p:spPr>
        <p:txBody>
          <a:bodyPr wrap="none" rtlCol="0">
            <a:spAutoFit/>
          </a:bodyPr>
          <a:lstStyle/>
          <a:p>
            <a:r>
              <a:rPr lang="en-US" b="1" dirty="0">
                <a:latin typeface="Calibri" panose="020F0502020204030204" pitchFamily="34" charset="0"/>
                <a:cs typeface="Calibri" panose="020F0502020204030204" pitchFamily="34" charset="0"/>
              </a:rPr>
              <a:t>GNSS</a:t>
            </a:r>
          </a:p>
        </p:txBody>
      </p:sp>
      <p:pic>
        <p:nvPicPr>
          <p:cNvPr id="15" name="Picture 14">
            <a:extLst>
              <a:ext uri="{FF2B5EF4-FFF2-40B4-BE49-F238E27FC236}">
                <a16:creationId xmlns:a16="http://schemas.microsoft.com/office/drawing/2014/main" id="{494604F0-EB38-4EAF-9470-A6734EFA1E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02919" y="95957"/>
            <a:ext cx="3012705" cy="2043029"/>
          </a:xfrm>
          <a:prstGeom prst="rect">
            <a:avLst/>
          </a:prstGeom>
        </p:spPr>
      </p:pic>
      <p:sp>
        <p:nvSpPr>
          <p:cNvPr id="16" name="TextBox 15">
            <a:extLst>
              <a:ext uri="{FF2B5EF4-FFF2-40B4-BE49-F238E27FC236}">
                <a16:creationId xmlns:a16="http://schemas.microsoft.com/office/drawing/2014/main" id="{248A5FC5-D70F-42A5-BD5F-1A635E9EE43D}"/>
              </a:ext>
            </a:extLst>
          </p:cNvPr>
          <p:cNvSpPr txBox="1"/>
          <p:nvPr/>
        </p:nvSpPr>
        <p:spPr>
          <a:xfrm>
            <a:off x="9510358" y="707803"/>
            <a:ext cx="744499" cy="369332"/>
          </a:xfrm>
          <a:prstGeom prst="rect">
            <a:avLst/>
          </a:prstGeom>
          <a:noFill/>
        </p:spPr>
        <p:txBody>
          <a:bodyPr wrap="none" rtlCol="0">
            <a:spAutoFit/>
          </a:bodyPr>
          <a:lstStyle/>
          <a:p>
            <a:r>
              <a:rPr lang="en-US" b="1" dirty="0">
                <a:latin typeface="Calibri" panose="020F0502020204030204" pitchFamily="34" charset="0"/>
                <a:cs typeface="Calibri" panose="020F0502020204030204" pitchFamily="34" charset="0"/>
              </a:rPr>
              <a:t>InSAR</a:t>
            </a:r>
          </a:p>
        </p:txBody>
      </p:sp>
      <p:cxnSp>
        <p:nvCxnSpPr>
          <p:cNvPr id="24" name="Straight Connector 23">
            <a:extLst>
              <a:ext uri="{FF2B5EF4-FFF2-40B4-BE49-F238E27FC236}">
                <a16:creationId xmlns:a16="http://schemas.microsoft.com/office/drawing/2014/main" id="{3C808469-52B4-4887-B663-A024FA0C56FE}"/>
              </a:ext>
            </a:extLst>
          </p:cNvPr>
          <p:cNvCxnSpPr/>
          <p:nvPr/>
        </p:nvCxnSpPr>
        <p:spPr>
          <a:xfrm>
            <a:off x="9886170" y="2643187"/>
            <a:ext cx="1189713" cy="1571625"/>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5CD690B7-2353-4C02-9626-5A953720251E}"/>
              </a:ext>
            </a:extLst>
          </p:cNvPr>
          <p:cNvCxnSpPr>
            <a:cxnSpLocks/>
          </p:cNvCxnSpPr>
          <p:nvPr/>
        </p:nvCxnSpPr>
        <p:spPr>
          <a:xfrm>
            <a:off x="11141194" y="4307970"/>
            <a:ext cx="948954" cy="648044"/>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1BACBEF7-004C-465E-9D79-AEE07215E09C}"/>
              </a:ext>
            </a:extLst>
          </p:cNvPr>
          <p:cNvCxnSpPr>
            <a:cxnSpLocks/>
          </p:cNvCxnSpPr>
          <p:nvPr/>
        </p:nvCxnSpPr>
        <p:spPr>
          <a:xfrm>
            <a:off x="7621569" y="1903331"/>
            <a:ext cx="2136040" cy="641310"/>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B4F74606-9FAA-402D-8A64-19369D0CE4CE}"/>
              </a:ext>
            </a:extLst>
          </p:cNvPr>
          <p:cNvSpPr txBox="1"/>
          <p:nvPr/>
        </p:nvSpPr>
        <p:spPr>
          <a:xfrm>
            <a:off x="6832865" y="1597246"/>
            <a:ext cx="938233"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0 mm</a:t>
            </a:r>
          </a:p>
        </p:txBody>
      </p:sp>
      <p:sp>
        <p:nvSpPr>
          <p:cNvPr id="35" name="TextBox 34">
            <a:extLst>
              <a:ext uri="{FF2B5EF4-FFF2-40B4-BE49-F238E27FC236}">
                <a16:creationId xmlns:a16="http://schemas.microsoft.com/office/drawing/2014/main" id="{D8437E11-5EA4-4573-AE2E-74B9C4474870}"/>
              </a:ext>
            </a:extLst>
          </p:cNvPr>
          <p:cNvSpPr txBox="1"/>
          <p:nvPr/>
        </p:nvSpPr>
        <p:spPr>
          <a:xfrm>
            <a:off x="6826083" y="4727356"/>
            <a:ext cx="1623387" cy="400110"/>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-1000 mm</a:t>
            </a:r>
          </a:p>
        </p:txBody>
      </p:sp>
      <p:sp>
        <p:nvSpPr>
          <p:cNvPr id="36" name="TextBox 35">
            <a:extLst>
              <a:ext uri="{FF2B5EF4-FFF2-40B4-BE49-F238E27FC236}">
                <a16:creationId xmlns:a16="http://schemas.microsoft.com/office/drawing/2014/main" id="{583C8C8C-F38E-467E-8457-0CCE93115810}"/>
              </a:ext>
            </a:extLst>
          </p:cNvPr>
          <p:cNvSpPr txBox="1"/>
          <p:nvPr/>
        </p:nvSpPr>
        <p:spPr>
          <a:xfrm>
            <a:off x="7197476" y="5144513"/>
            <a:ext cx="759604"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2006</a:t>
            </a:r>
          </a:p>
        </p:txBody>
      </p:sp>
      <p:sp>
        <p:nvSpPr>
          <p:cNvPr id="37" name="TextBox 36">
            <a:extLst>
              <a:ext uri="{FF2B5EF4-FFF2-40B4-BE49-F238E27FC236}">
                <a16:creationId xmlns:a16="http://schemas.microsoft.com/office/drawing/2014/main" id="{939B15BD-9746-4046-8711-0A9E3330BE74}"/>
              </a:ext>
            </a:extLst>
          </p:cNvPr>
          <p:cNvSpPr txBox="1"/>
          <p:nvPr/>
        </p:nvSpPr>
        <p:spPr>
          <a:xfrm>
            <a:off x="11614613" y="5173652"/>
            <a:ext cx="759604"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2022</a:t>
            </a:r>
          </a:p>
        </p:txBody>
      </p:sp>
      <p:sp>
        <p:nvSpPr>
          <p:cNvPr id="38" name="Rectangle 37">
            <a:extLst>
              <a:ext uri="{FF2B5EF4-FFF2-40B4-BE49-F238E27FC236}">
                <a16:creationId xmlns:a16="http://schemas.microsoft.com/office/drawing/2014/main" id="{545A5D59-208B-4D82-9F66-C38737B2ED72}"/>
              </a:ext>
            </a:extLst>
          </p:cNvPr>
          <p:cNvSpPr/>
          <p:nvPr/>
        </p:nvSpPr>
        <p:spPr bwMode="auto">
          <a:xfrm>
            <a:off x="10069429" y="3072264"/>
            <a:ext cx="1294741" cy="1263209"/>
          </a:xfrm>
          <a:prstGeom prst="rect">
            <a:avLst/>
          </a:prstGeom>
          <a:noFill/>
          <a:ln w="38100"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effectLst/>
              <a:latin typeface="Calibri" panose="020F0502020204030204" pitchFamily="34" charset="0"/>
              <a:cs typeface="Calibri" panose="020F0502020204030204" pitchFamily="34" charset="0"/>
            </a:endParaRPr>
          </a:p>
        </p:txBody>
      </p:sp>
      <p:cxnSp>
        <p:nvCxnSpPr>
          <p:cNvPr id="40" name="Straight Arrow Connector 39">
            <a:extLst>
              <a:ext uri="{FF2B5EF4-FFF2-40B4-BE49-F238E27FC236}">
                <a16:creationId xmlns:a16="http://schemas.microsoft.com/office/drawing/2014/main" id="{14F56A8D-9E8B-4678-8EEE-9968D6FFBF08}"/>
              </a:ext>
            </a:extLst>
          </p:cNvPr>
          <p:cNvCxnSpPr>
            <a:cxnSpLocks/>
          </p:cNvCxnSpPr>
          <p:nvPr/>
        </p:nvCxnSpPr>
        <p:spPr>
          <a:xfrm flipH="1">
            <a:off x="10787063" y="2138986"/>
            <a:ext cx="288820" cy="93327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8" name="Rectangle 2">
            <a:extLst>
              <a:ext uri="{FF2B5EF4-FFF2-40B4-BE49-F238E27FC236}">
                <a16:creationId xmlns:a16="http://schemas.microsoft.com/office/drawing/2014/main" id="{1FD467A5-4640-5B9E-007F-F164BF600AA6}"/>
              </a:ext>
            </a:extLst>
          </p:cNvPr>
          <p:cNvSpPr txBox="1">
            <a:spLocks noChangeArrowheads="1"/>
          </p:cNvSpPr>
          <p:nvPr/>
        </p:nvSpPr>
        <p:spPr>
          <a:xfrm>
            <a:off x="301291" y="129474"/>
            <a:ext cx="8284109"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a:defRPr/>
            </a:pPr>
            <a:r>
              <a:rPr lang="en-US" sz="2400" b="1" kern="0" dirty="0">
                <a:solidFill>
                  <a:srgbClr val="3333CC"/>
                </a:solidFill>
                <a:latin typeface="Calibri" panose="020F0502020204030204" pitchFamily="34" charset="0"/>
                <a:cs typeface="Calibri" panose="020F0502020204030204" pitchFamily="34" charset="0"/>
              </a:rPr>
              <a:t>InSAR/GNSS Integration – Subsidence, San Joaquin Valley</a:t>
            </a:r>
          </a:p>
        </p:txBody>
      </p:sp>
      <p:sp>
        <p:nvSpPr>
          <p:cNvPr id="27" name="TextBox 26">
            <a:extLst>
              <a:ext uri="{FF2B5EF4-FFF2-40B4-BE49-F238E27FC236}">
                <a16:creationId xmlns:a16="http://schemas.microsoft.com/office/drawing/2014/main" id="{ABEC1181-5C07-B40C-F517-9A4175521954}"/>
              </a:ext>
            </a:extLst>
          </p:cNvPr>
          <p:cNvSpPr txBox="1"/>
          <p:nvPr/>
        </p:nvSpPr>
        <p:spPr>
          <a:xfrm>
            <a:off x="7785480" y="3086295"/>
            <a:ext cx="1723727" cy="646331"/>
          </a:xfrm>
          <a:prstGeom prst="rect">
            <a:avLst/>
          </a:prstGeom>
          <a:noFill/>
        </p:spPr>
        <p:txBody>
          <a:bodyPr wrap="square">
            <a:spAutoFit/>
          </a:bodyPr>
          <a:lstStyle/>
          <a:p>
            <a:r>
              <a:rPr lang="en-US" b="1" dirty="0">
                <a:latin typeface="Calibri" panose="020F0502020204030204" pitchFamily="34" charset="0"/>
                <a:cs typeface="Calibri" panose="020F0502020204030204" pitchFamily="34" charset="0"/>
              </a:rPr>
              <a:t>3.28 ft total subsidence</a:t>
            </a:r>
          </a:p>
        </p:txBody>
      </p:sp>
      <p:sp>
        <p:nvSpPr>
          <p:cNvPr id="3" name="TextBox 2">
            <a:extLst>
              <a:ext uri="{FF2B5EF4-FFF2-40B4-BE49-F238E27FC236}">
                <a16:creationId xmlns:a16="http://schemas.microsoft.com/office/drawing/2014/main" id="{D4A7DFE1-F68D-5D83-0B8C-CA135314DC48}"/>
              </a:ext>
            </a:extLst>
          </p:cNvPr>
          <p:cNvSpPr txBox="1"/>
          <p:nvPr/>
        </p:nvSpPr>
        <p:spPr>
          <a:xfrm>
            <a:off x="750528" y="5681871"/>
            <a:ext cx="4077148"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Prepared by Xiaohua Xu</a:t>
            </a:r>
          </a:p>
        </p:txBody>
      </p:sp>
      <p:pic>
        <p:nvPicPr>
          <p:cNvPr id="63" name="Picture 62">
            <a:extLst>
              <a:ext uri="{FF2B5EF4-FFF2-40B4-BE49-F238E27FC236}">
                <a16:creationId xmlns:a16="http://schemas.microsoft.com/office/drawing/2014/main" id="{51392025-D513-7870-A0FE-D6CE859339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4158" y="2334937"/>
            <a:ext cx="3256064" cy="2511135"/>
          </a:xfrm>
          <a:prstGeom prst="rect">
            <a:avLst/>
          </a:prstGeom>
        </p:spPr>
      </p:pic>
    </p:spTree>
    <p:extLst>
      <p:ext uri="{BB962C8B-B14F-4D97-AF65-F5344CB8AC3E}">
        <p14:creationId xmlns:p14="http://schemas.microsoft.com/office/powerpoint/2010/main" val="3787580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FCE114-EFD5-66B5-5C87-DB4FE8BD81A3}"/>
              </a:ext>
            </a:extLst>
          </p:cNvPr>
          <p:cNvSpPr txBox="1"/>
          <p:nvPr/>
        </p:nvSpPr>
        <p:spPr>
          <a:xfrm>
            <a:off x="1070344" y="1077448"/>
            <a:ext cx="9753600" cy="3635547"/>
          </a:xfrm>
          <a:prstGeom prst="rect">
            <a:avLst/>
          </a:prstGeom>
          <a:noFill/>
        </p:spPr>
        <p:txBody>
          <a:bodyPr wrap="square">
            <a:spAutoFit/>
          </a:bodyPr>
          <a:lstStyle/>
          <a:p>
            <a:pPr marL="0" marR="0" algn="just">
              <a:lnSpc>
                <a:spcPct val="107000"/>
              </a:lnSpc>
              <a:spcBef>
                <a:spcPts val="0"/>
              </a:spcBef>
              <a:spcAft>
                <a:spcPts val="0"/>
              </a:spcAft>
            </a:pPr>
            <a:r>
              <a:rPr lang="en-US" kern="100" dirty="0">
                <a:effectLst/>
                <a:latin typeface="Calibri" panose="020F0502020204030204" pitchFamily="34" charset="0"/>
                <a:ea typeface="Calibri" panose="020F0502020204030204" pitchFamily="34" charset="0"/>
                <a:cs typeface="Calibri" panose="020F0502020204030204" pitchFamily="34" charset="0"/>
              </a:rPr>
              <a:t>Our collaboration with NGS includes three activities: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Create a formal </a:t>
            </a:r>
            <a:r>
              <a:rPr lang="en-US" b="1" kern="0" dirty="0">
                <a:effectLst/>
                <a:latin typeface="Calibri" panose="020F0502020204030204" pitchFamily="34" charset="0"/>
                <a:ea typeface="Calibri" panose="020F0502020204030204" pitchFamily="34" charset="0"/>
                <a:cs typeface="Calibri" panose="020F0502020204030204" pitchFamily="34" charset="0"/>
              </a:rPr>
              <a:t>Geodesy Program at SIO </a:t>
            </a:r>
            <a:r>
              <a:rPr lang="en-US" b="0" i="0" dirty="0">
                <a:solidFill>
                  <a:srgbClr val="000000"/>
                </a:solidFill>
                <a:effectLst/>
                <a:latin typeface="Calibri" panose="020F0502020204030204" pitchFamily="34" charset="0"/>
                <a:cs typeface="Calibri" panose="020F0502020204030204" pitchFamily="34" charset="0"/>
              </a:rPr>
              <a:t>in support of the nationwide deficiency of geodesists. Expand current geophysics curriculum – funding for 5 graduate students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Develop an </a:t>
            </a:r>
            <a:r>
              <a:rPr lang="en-US" b="1" kern="0" dirty="0">
                <a:effectLst/>
                <a:latin typeface="Calibri" panose="020F0502020204030204" pitchFamily="34" charset="0"/>
                <a:ea typeface="Calibri" panose="020F0502020204030204" pitchFamily="34" charset="0"/>
                <a:cs typeface="Calibri" panose="020F0502020204030204" pitchFamily="34" charset="0"/>
              </a:rPr>
              <a:t>Intra-Frame Deformation Model (IFDM) </a:t>
            </a:r>
            <a:r>
              <a:rPr lang="en-US" kern="0" dirty="0">
                <a:effectLst/>
                <a:latin typeface="Calibri" panose="020F0502020204030204" pitchFamily="34" charset="0"/>
                <a:ea typeface="Calibri" panose="020F0502020204030204" pitchFamily="34" charset="0"/>
                <a:cs typeface="Calibri" panose="020F0502020204030204" pitchFamily="34" charset="0"/>
              </a:rPr>
              <a:t>to supplement the NSRS for users in regions of significant ground motions, using GNSS and InSAR/GNSS displacement fields (funded by NASA projects) and underlying geophysical models. CSRC will exercise the IFDM through its community of public, private and academic users of precise spatial referencing in our challenging region of secular and transient crustal movements.</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[Investigate a </a:t>
            </a:r>
            <a:r>
              <a:rPr lang="en-US" b="1" kern="0" dirty="0">
                <a:effectLst/>
                <a:latin typeface="Calibri" panose="020F0502020204030204" pitchFamily="34" charset="0"/>
                <a:ea typeface="Calibri" panose="020F0502020204030204" pitchFamily="34" charset="0"/>
                <a:cs typeface="Calibri" panose="020F0502020204030204" pitchFamily="34" charset="0"/>
              </a:rPr>
              <a:t>unified vertical reference frame</a:t>
            </a:r>
            <a:r>
              <a:rPr lang="en-US" kern="0" dirty="0">
                <a:effectLst/>
                <a:latin typeface="Calibri" panose="020F0502020204030204" pitchFamily="34" charset="0"/>
                <a:ea typeface="Calibri" panose="020F0502020204030204" pitchFamily="34" charset="0"/>
                <a:cs typeface="Calibri" panose="020F0502020204030204" pitchFamily="34" charset="0"/>
              </a:rPr>
              <a:t>, including a marine geoid </a:t>
            </a:r>
            <a:r>
              <a:rPr lang="en-US" kern="100" dirty="0">
                <a:effectLst/>
                <a:latin typeface="Calibri" panose="020F0502020204030204" pitchFamily="34" charset="0"/>
                <a:ea typeface="Calibri" panose="020F0502020204030204" pitchFamily="34" charset="0"/>
                <a:cs typeface="Calibri" panose="020F0502020204030204" pitchFamily="34" charset="0"/>
              </a:rPr>
              <a:t>optimized to be consistent with the full spectrum of observations from </a:t>
            </a:r>
            <a:r>
              <a:rPr lang="en-US" kern="0" dirty="0">
                <a:effectLst/>
                <a:latin typeface="Calibri" panose="020F0502020204030204" pitchFamily="34" charset="0"/>
                <a:ea typeface="Calibri" panose="020F0502020204030204" pitchFamily="34" charset="0"/>
                <a:cs typeface="Calibri" panose="020F0502020204030204" pitchFamily="34" charset="0"/>
              </a:rPr>
              <a:t>modern gravimetric geoids (e.g., GRAV-D, ICGEM), </a:t>
            </a:r>
            <a:r>
              <a:rPr lang="en-US" kern="100" dirty="0">
                <a:effectLst/>
                <a:latin typeface="Calibri" panose="020F0502020204030204" pitchFamily="34" charset="0"/>
                <a:ea typeface="Calibri" panose="020F0502020204030204" pitchFamily="34" charset="0"/>
                <a:cs typeface="Calibri" panose="020F0502020204030204" pitchFamily="34" charset="0"/>
              </a:rPr>
              <a:t>remotely-sensed observations (e.g., SWOT, ICESat-2), in situ ocean observations and assimilating ocean models, and the TRF.]</a:t>
            </a:r>
          </a:p>
        </p:txBody>
      </p:sp>
      <p:sp>
        <p:nvSpPr>
          <p:cNvPr id="5" name="TextBox 4">
            <a:extLst>
              <a:ext uri="{FF2B5EF4-FFF2-40B4-BE49-F238E27FC236}">
                <a16:creationId xmlns:a16="http://schemas.microsoft.com/office/drawing/2014/main" id="{C54B861A-6DEF-8D2D-DF66-9051C513C6B7}"/>
              </a:ext>
            </a:extLst>
          </p:cNvPr>
          <p:cNvSpPr txBox="1"/>
          <p:nvPr/>
        </p:nvSpPr>
        <p:spPr>
          <a:xfrm>
            <a:off x="1741777" y="212243"/>
            <a:ext cx="8410734" cy="461665"/>
          </a:xfrm>
          <a:prstGeom prst="rect">
            <a:avLst/>
          </a:prstGeom>
          <a:noFill/>
        </p:spPr>
        <p:txBody>
          <a:bodyPr wrap="square">
            <a:spAutoFit/>
          </a:bodyPr>
          <a:lstStyle/>
          <a:p>
            <a:pPr algn="l"/>
            <a:r>
              <a:rPr lang="en-US" sz="2400" b="1" i="0" dirty="0">
                <a:solidFill>
                  <a:srgbClr val="0070C0"/>
                </a:solidFill>
                <a:effectLst/>
                <a:latin typeface="Calibri" panose="020F0502020204030204" pitchFamily="34" charset="0"/>
                <a:cs typeface="Calibri" panose="020F0502020204030204" pitchFamily="34" charset="0"/>
              </a:rPr>
              <a:t>SIO NOAA/NGS FY 23 Geospatial Modeling Competition Award</a:t>
            </a:r>
          </a:p>
        </p:txBody>
      </p:sp>
      <p:sp>
        <p:nvSpPr>
          <p:cNvPr id="2" name="Arrow: Right 1">
            <a:extLst>
              <a:ext uri="{FF2B5EF4-FFF2-40B4-BE49-F238E27FC236}">
                <a16:creationId xmlns:a16="http://schemas.microsoft.com/office/drawing/2014/main" id="{52822EB8-DC3B-C87C-BD8E-BBC944E0ACF2}"/>
              </a:ext>
            </a:extLst>
          </p:cNvPr>
          <p:cNvSpPr/>
          <p:nvPr/>
        </p:nvSpPr>
        <p:spPr bwMode="auto">
          <a:xfrm>
            <a:off x="552680" y="3533671"/>
            <a:ext cx="517664" cy="228600"/>
          </a:xfrm>
          <a:prstGeom prst="right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New Roman" pitchFamily="18" charset="0"/>
            </a:endParaRPr>
          </a:p>
        </p:txBody>
      </p:sp>
    </p:spTree>
    <p:extLst>
      <p:ext uri="{BB962C8B-B14F-4D97-AF65-F5344CB8AC3E}">
        <p14:creationId xmlns:p14="http://schemas.microsoft.com/office/powerpoint/2010/main" val="281660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AAB027-47B2-8A8F-FE47-DB594B13E0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067" y="1182276"/>
            <a:ext cx="7613259" cy="4630652"/>
          </a:xfrm>
          <a:prstGeom prst="rect">
            <a:avLst/>
          </a:prstGeom>
        </p:spPr>
      </p:pic>
      <p:sp>
        <p:nvSpPr>
          <p:cNvPr id="4" name="Title 1">
            <a:extLst>
              <a:ext uri="{FF2B5EF4-FFF2-40B4-BE49-F238E27FC236}">
                <a16:creationId xmlns:a16="http://schemas.microsoft.com/office/drawing/2014/main" id="{B15F04EC-C5AE-8BC0-F3E4-0910A6CDF304}"/>
              </a:ext>
            </a:extLst>
          </p:cNvPr>
          <p:cNvSpPr>
            <a:spLocks/>
          </p:cNvSpPr>
          <p:nvPr/>
        </p:nvSpPr>
        <p:spPr bwMode="auto">
          <a:xfrm>
            <a:off x="399283" y="140300"/>
            <a:ext cx="10792166"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2D2DB9"/>
                </a:solidFill>
                <a:effectLst/>
                <a:uLnTx/>
                <a:uFillTx/>
                <a:latin typeface="Calibri" panose="020F0502020204030204" pitchFamily="34" charset="0"/>
                <a:cs typeface="Calibri" panose="020F0502020204030204" pitchFamily="34" charset="0"/>
              </a:rPr>
              <a:t>Reference Surfaces for Unified Reference Frame</a:t>
            </a:r>
          </a:p>
        </p:txBody>
      </p:sp>
      <p:sp>
        <p:nvSpPr>
          <p:cNvPr id="5" name="TextBox 4">
            <a:extLst>
              <a:ext uri="{FF2B5EF4-FFF2-40B4-BE49-F238E27FC236}">
                <a16:creationId xmlns:a16="http://schemas.microsoft.com/office/drawing/2014/main" id="{23086F15-BA06-5790-BB67-D0E431E9E567}"/>
              </a:ext>
            </a:extLst>
          </p:cNvPr>
          <p:cNvSpPr txBox="1"/>
          <p:nvPr/>
        </p:nvSpPr>
        <p:spPr>
          <a:xfrm>
            <a:off x="3861067" y="5812928"/>
            <a:ext cx="7613259" cy="369332"/>
          </a:xfrm>
          <a:prstGeom prst="rect">
            <a:avLst/>
          </a:prstGeom>
          <a:noFill/>
        </p:spPr>
        <p:txBody>
          <a:bodyPr wrap="square" rtlCol="0">
            <a:spAutoFit/>
          </a:bodyPr>
          <a:lstStyle/>
          <a:p>
            <a:r>
              <a:rPr lang="en-US" b="1" dirty="0"/>
              <a:t>dynamic ocean topography </a:t>
            </a:r>
            <a:r>
              <a:rPr lang="en-US" dirty="0"/>
              <a:t>= sea surface topography</a:t>
            </a:r>
          </a:p>
        </p:txBody>
      </p:sp>
      <p:sp>
        <p:nvSpPr>
          <p:cNvPr id="7" name="TextBox 6">
            <a:extLst>
              <a:ext uri="{FF2B5EF4-FFF2-40B4-BE49-F238E27FC236}">
                <a16:creationId xmlns:a16="http://schemas.microsoft.com/office/drawing/2014/main" id="{ACA151B8-8E1B-D022-F3C7-1E90E3CC04D1}"/>
              </a:ext>
            </a:extLst>
          </p:cNvPr>
          <p:cNvSpPr txBox="1"/>
          <p:nvPr/>
        </p:nvSpPr>
        <p:spPr>
          <a:xfrm>
            <a:off x="399283" y="1113674"/>
            <a:ext cx="3048000" cy="4228273"/>
          </a:xfrm>
          <a:prstGeom prst="rect">
            <a:avLst/>
          </a:prstGeom>
          <a:noFill/>
        </p:spPr>
        <p:txBody>
          <a:bodyPr wrap="square">
            <a:spAutoFit/>
          </a:bodyPr>
          <a:lstStyle/>
          <a:p>
            <a:pPr marR="0" lvl="0" algn="just">
              <a:lnSpc>
                <a:spcPct val="107000"/>
              </a:lnSpc>
              <a:spcBef>
                <a:spcPts val="0"/>
              </a:spcBef>
              <a:spcAft>
                <a:spcPts val="0"/>
              </a:spcAft>
            </a:pPr>
            <a:r>
              <a:rPr lang="en-US" kern="0" dirty="0">
                <a:latin typeface="Calibri" panose="020F0502020204030204" pitchFamily="34" charset="0"/>
                <a:ea typeface="Calibri" panose="020F0502020204030204" pitchFamily="34" charset="0"/>
                <a:cs typeface="Calibri" panose="020F0502020204030204" pitchFamily="34" charset="0"/>
              </a:rPr>
              <a:t>(3) </a:t>
            </a:r>
            <a:r>
              <a:rPr lang="en-US" sz="1800" kern="0" dirty="0">
                <a:effectLst/>
                <a:latin typeface="Calibri" panose="020F0502020204030204" pitchFamily="34" charset="0"/>
                <a:ea typeface="Calibri" panose="020F0502020204030204" pitchFamily="34" charset="0"/>
                <a:cs typeface="Calibri" panose="020F0502020204030204" pitchFamily="34" charset="0"/>
              </a:rPr>
              <a:t>Investigate a </a:t>
            </a:r>
            <a:r>
              <a:rPr lang="en-US" sz="1800" b="1" kern="0" dirty="0">
                <a:effectLst/>
                <a:latin typeface="Calibri" panose="020F0502020204030204" pitchFamily="34" charset="0"/>
                <a:ea typeface="Calibri" panose="020F0502020204030204" pitchFamily="34" charset="0"/>
                <a:cs typeface="Calibri" panose="020F0502020204030204" pitchFamily="34" charset="0"/>
              </a:rPr>
              <a:t>unified vertical reference frame</a:t>
            </a:r>
            <a:r>
              <a:rPr lang="en-US" sz="1800" kern="0" dirty="0">
                <a:effectLst/>
                <a:latin typeface="Calibri" panose="020F0502020204030204" pitchFamily="34" charset="0"/>
                <a:ea typeface="Calibri" panose="020F0502020204030204" pitchFamily="34" charset="0"/>
                <a:cs typeface="Calibri" panose="020F0502020204030204" pitchFamily="34" charset="0"/>
              </a:rPr>
              <a:t>, including a marine geoid </a:t>
            </a:r>
            <a:r>
              <a:rPr lang="en-US" sz="1800" kern="100" dirty="0">
                <a:effectLst/>
                <a:latin typeface="Calibri" panose="020F0502020204030204" pitchFamily="34" charset="0"/>
                <a:ea typeface="Calibri" panose="020F0502020204030204" pitchFamily="34" charset="0"/>
                <a:cs typeface="Calibri" panose="020F0502020204030204" pitchFamily="34" charset="0"/>
              </a:rPr>
              <a:t>optimized to be consistent with the full spectrum of observations from </a:t>
            </a:r>
            <a:r>
              <a:rPr lang="en-US" sz="1800" kern="0" dirty="0">
                <a:effectLst/>
                <a:latin typeface="Calibri" panose="020F0502020204030204" pitchFamily="34" charset="0"/>
                <a:ea typeface="Calibri" panose="020F0502020204030204" pitchFamily="34" charset="0"/>
                <a:cs typeface="Calibri" panose="020F0502020204030204" pitchFamily="34" charset="0"/>
              </a:rPr>
              <a:t>modern gravimetric geoids (e.g., GRAV-D, ICGEM), </a:t>
            </a:r>
            <a:r>
              <a:rPr lang="en-US" sz="1800" kern="100" dirty="0">
                <a:effectLst/>
                <a:latin typeface="Calibri" panose="020F0502020204030204" pitchFamily="34" charset="0"/>
                <a:ea typeface="Calibri" panose="020F0502020204030204" pitchFamily="34" charset="0"/>
                <a:cs typeface="Calibri" panose="020F0502020204030204" pitchFamily="34" charset="0"/>
              </a:rPr>
              <a:t>remotely-sensed observations (e.g., Surface Water and Ocean Topography (SWOT) mission, ICESat-2), in situ ocean observations and assimilating ocean models, and the TRF.]</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92673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CCA8D6-AF19-C8C5-347B-84E6F54AAB3C}"/>
              </a:ext>
            </a:extLst>
          </p:cNvPr>
          <p:cNvPicPr>
            <a:picLocks noChangeAspect="1"/>
          </p:cNvPicPr>
          <p:nvPr/>
        </p:nvPicPr>
        <p:blipFill>
          <a:blip r:embed="rId2"/>
          <a:stretch>
            <a:fillRect/>
          </a:stretch>
        </p:blipFill>
        <p:spPr>
          <a:xfrm>
            <a:off x="181708" y="1263650"/>
            <a:ext cx="6248400" cy="4330700"/>
          </a:xfrm>
          <a:prstGeom prst="rect">
            <a:avLst/>
          </a:prstGeom>
        </p:spPr>
      </p:pic>
      <p:pic>
        <p:nvPicPr>
          <p:cNvPr id="5" name="Picture 4">
            <a:extLst>
              <a:ext uri="{FF2B5EF4-FFF2-40B4-BE49-F238E27FC236}">
                <a16:creationId xmlns:a16="http://schemas.microsoft.com/office/drawing/2014/main" id="{02021C68-FA4D-5526-6121-A81EA61F52B9}"/>
              </a:ext>
            </a:extLst>
          </p:cNvPr>
          <p:cNvPicPr>
            <a:picLocks noChangeAspect="1"/>
          </p:cNvPicPr>
          <p:nvPr/>
        </p:nvPicPr>
        <p:blipFill>
          <a:blip r:embed="rId3"/>
          <a:stretch>
            <a:fillRect/>
          </a:stretch>
        </p:blipFill>
        <p:spPr>
          <a:xfrm>
            <a:off x="6503201" y="1717140"/>
            <a:ext cx="5156200" cy="3670300"/>
          </a:xfrm>
          <a:prstGeom prst="rect">
            <a:avLst/>
          </a:prstGeom>
        </p:spPr>
      </p:pic>
      <p:sp>
        <p:nvSpPr>
          <p:cNvPr id="3" name="TextBox 2">
            <a:extLst>
              <a:ext uri="{FF2B5EF4-FFF2-40B4-BE49-F238E27FC236}">
                <a16:creationId xmlns:a16="http://schemas.microsoft.com/office/drawing/2014/main" id="{BE2E8CBB-D7BE-49E4-E45F-1BF606401D2B}"/>
              </a:ext>
            </a:extLst>
          </p:cNvPr>
          <p:cNvSpPr txBox="1"/>
          <p:nvPr/>
        </p:nvSpPr>
        <p:spPr>
          <a:xfrm>
            <a:off x="1807091" y="386415"/>
            <a:ext cx="8410734" cy="461665"/>
          </a:xfrm>
          <a:prstGeom prst="rect">
            <a:avLst/>
          </a:prstGeom>
          <a:noFill/>
        </p:spPr>
        <p:txBody>
          <a:bodyPr wrap="square">
            <a:spAutoFit/>
          </a:bodyPr>
          <a:lstStyle/>
          <a:p>
            <a:pPr algn="l"/>
            <a:r>
              <a:rPr lang="en-US" sz="2400" b="1" i="0" dirty="0">
                <a:solidFill>
                  <a:srgbClr val="0070C0"/>
                </a:solidFill>
                <a:effectLst/>
                <a:latin typeface="Calibri" panose="020F0502020204030204" pitchFamily="34" charset="0"/>
                <a:cs typeface="Calibri" panose="020F0502020204030204" pitchFamily="34" charset="0"/>
              </a:rPr>
              <a:t>SIO NOAA/NGS FY 23 Geospatial Modeling Competition Award</a:t>
            </a:r>
          </a:p>
        </p:txBody>
      </p:sp>
      <p:sp>
        <p:nvSpPr>
          <p:cNvPr id="2" name="TextBox 1">
            <a:extLst>
              <a:ext uri="{FF2B5EF4-FFF2-40B4-BE49-F238E27FC236}">
                <a16:creationId xmlns:a16="http://schemas.microsoft.com/office/drawing/2014/main" id="{2A16E03A-1588-E321-984F-60CBB6271B46}"/>
              </a:ext>
            </a:extLst>
          </p:cNvPr>
          <p:cNvSpPr txBox="1"/>
          <p:nvPr/>
        </p:nvSpPr>
        <p:spPr>
          <a:xfrm>
            <a:off x="8698523" y="4033223"/>
            <a:ext cx="2625969" cy="1354217"/>
          </a:xfrm>
          <a:prstGeom prst="rect">
            <a:avLst/>
          </a:prstGeom>
          <a:noFill/>
        </p:spPr>
        <p:txBody>
          <a:bodyPr wrap="square" rtlCol="0">
            <a:spAutoFit/>
          </a:bodyPr>
          <a:lstStyle/>
          <a:p>
            <a:r>
              <a:rPr lang="en-US" sz="1600" b="1" dirty="0"/>
              <a:t>Collaborators:</a:t>
            </a:r>
          </a:p>
          <a:p>
            <a:r>
              <a:rPr lang="en-US" sz="1600" dirty="0"/>
              <a:t>Caltrans</a:t>
            </a:r>
          </a:p>
          <a:p>
            <a:r>
              <a:rPr lang="en-US" sz="1600" dirty="0"/>
              <a:t>California DWR</a:t>
            </a:r>
          </a:p>
          <a:p>
            <a:r>
              <a:rPr lang="en-US" sz="1600" dirty="0">
                <a:effectLst/>
              </a:rPr>
              <a:t>East Los Angeles City College</a:t>
            </a:r>
            <a:endParaRPr lang="en-US" sz="1600" dirty="0"/>
          </a:p>
          <a:p>
            <a:r>
              <a:rPr lang="en-US" dirty="0"/>
              <a:t> </a:t>
            </a:r>
          </a:p>
        </p:txBody>
      </p:sp>
    </p:spTree>
    <p:extLst>
      <p:ext uri="{BB962C8B-B14F-4D97-AF65-F5344CB8AC3E}">
        <p14:creationId xmlns:p14="http://schemas.microsoft.com/office/powerpoint/2010/main" val="13459643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0FB078-9001-4ADB-7FD9-6D67D107F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945" y="1131805"/>
            <a:ext cx="6864030" cy="4825621"/>
          </a:xfrm>
          <a:prstGeom prst="rect">
            <a:avLst/>
          </a:prstGeom>
        </p:spPr>
      </p:pic>
      <p:pic>
        <p:nvPicPr>
          <p:cNvPr id="4" name="Picture 3">
            <a:extLst>
              <a:ext uri="{FF2B5EF4-FFF2-40B4-BE49-F238E27FC236}">
                <a16:creationId xmlns:a16="http://schemas.microsoft.com/office/drawing/2014/main" id="{426B73F2-D06C-C3A3-2D8A-78ED2DC88C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0550" y="837858"/>
            <a:ext cx="2825178" cy="2706757"/>
          </a:xfrm>
          <a:prstGeom prst="rect">
            <a:avLst/>
          </a:prstGeom>
        </p:spPr>
      </p:pic>
      <p:pic>
        <p:nvPicPr>
          <p:cNvPr id="6" name="Picture 5">
            <a:extLst>
              <a:ext uri="{FF2B5EF4-FFF2-40B4-BE49-F238E27FC236}">
                <a16:creationId xmlns:a16="http://schemas.microsoft.com/office/drawing/2014/main" id="{905FC802-C7D8-0DEB-02D4-62455BC96F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762233" y="3705081"/>
            <a:ext cx="2341813" cy="3030056"/>
          </a:xfrm>
          <a:prstGeom prst="rect">
            <a:avLst/>
          </a:prstGeom>
        </p:spPr>
      </p:pic>
      <p:sp>
        <p:nvSpPr>
          <p:cNvPr id="7" name="TextBox 6">
            <a:extLst>
              <a:ext uri="{FF2B5EF4-FFF2-40B4-BE49-F238E27FC236}">
                <a16:creationId xmlns:a16="http://schemas.microsoft.com/office/drawing/2014/main" id="{042E29B4-9191-EC7B-8213-E5CC75E003DF}"/>
              </a:ext>
            </a:extLst>
          </p:cNvPr>
          <p:cNvSpPr txBox="1"/>
          <p:nvPr/>
        </p:nvSpPr>
        <p:spPr>
          <a:xfrm>
            <a:off x="9524705" y="468526"/>
            <a:ext cx="10574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GNSS-IR</a:t>
            </a:r>
          </a:p>
        </p:txBody>
      </p:sp>
      <p:sp>
        <p:nvSpPr>
          <p:cNvPr id="8" name="TextBox 7">
            <a:extLst>
              <a:ext uri="{FF2B5EF4-FFF2-40B4-BE49-F238E27FC236}">
                <a16:creationId xmlns:a16="http://schemas.microsoft.com/office/drawing/2014/main" id="{D6E76F16-EF9E-ABBC-5FDA-E6D5D160FFBB}"/>
              </a:ext>
            </a:extLst>
          </p:cNvPr>
          <p:cNvSpPr txBox="1"/>
          <p:nvPr/>
        </p:nvSpPr>
        <p:spPr>
          <a:xfrm>
            <a:off x="9320447" y="3739100"/>
            <a:ext cx="16523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Wave Gliders</a:t>
            </a:r>
          </a:p>
        </p:txBody>
      </p:sp>
      <p:sp>
        <p:nvSpPr>
          <p:cNvPr id="10" name="TextBox 9">
            <a:extLst>
              <a:ext uri="{FF2B5EF4-FFF2-40B4-BE49-F238E27FC236}">
                <a16:creationId xmlns:a16="http://schemas.microsoft.com/office/drawing/2014/main" id="{EE84C0D7-ECCD-BFC6-8827-6D9EB6EB6D6F}"/>
              </a:ext>
            </a:extLst>
          </p:cNvPr>
          <p:cNvSpPr txBox="1"/>
          <p:nvPr/>
        </p:nvSpPr>
        <p:spPr>
          <a:xfrm>
            <a:off x="5372521" y="5005424"/>
            <a:ext cx="1057433"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Ocean bottom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kern="0" dirty="0">
                <a:latin typeface="Calibri" panose="020F0502020204030204" pitchFamily="34" charset="0"/>
                <a:cs typeface="Calibri" panose="020F0502020204030204" pitchFamily="34" charset="0"/>
              </a:rPr>
              <a:t>pressure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sensor</a:t>
            </a:r>
          </a:p>
        </p:txBody>
      </p:sp>
      <p:sp>
        <p:nvSpPr>
          <p:cNvPr id="11" name="TextBox 10">
            <a:extLst>
              <a:ext uri="{FF2B5EF4-FFF2-40B4-BE49-F238E27FC236}">
                <a16:creationId xmlns:a16="http://schemas.microsoft.com/office/drawing/2014/main" id="{6E8A7560-B622-1C72-C63D-C006FC58E394}"/>
              </a:ext>
            </a:extLst>
          </p:cNvPr>
          <p:cNvSpPr txBox="1"/>
          <p:nvPr/>
        </p:nvSpPr>
        <p:spPr>
          <a:xfrm>
            <a:off x="1494612" y="762473"/>
            <a:ext cx="16779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Altimeter</a:t>
            </a:r>
          </a:p>
        </p:txBody>
      </p:sp>
      <p:sp>
        <p:nvSpPr>
          <p:cNvPr id="12" name="TextBox 11">
            <a:extLst>
              <a:ext uri="{FF2B5EF4-FFF2-40B4-BE49-F238E27FC236}">
                <a16:creationId xmlns:a16="http://schemas.microsoft.com/office/drawing/2014/main" id="{48C30A98-48E7-86AF-5859-48E9DEAAA5EF}"/>
              </a:ext>
            </a:extLst>
          </p:cNvPr>
          <p:cNvSpPr txBox="1"/>
          <p:nvPr/>
        </p:nvSpPr>
        <p:spPr>
          <a:xfrm>
            <a:off x="5075050" y="762473"/>
            <a:ext cx="118365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GNSS</a:t>
            </a:r>
          </a:p>
        </p:txBody>
      </p:sp>
      <p:sp>
        <p:nvSpPr>
          <p:cNvPr id="13" name="TextBox 12">
            <a:extLst>
              <a:ext uri="{FF2B5EF4-FFF2-40B4-BE49-F238E27FC236}">
                <a16:creationId xmlns:a16="http://schemas.microsoft.com/office/drawing/2014/main" id="{4447FC0C-00E1-2EC0-8F93-635E3D44099C}"/>
              </a:ext>
            </a:extLst>
          </p:cNvPr>
          <p:cNvSpPr txBox="1"/>
          <p:nvPr/>
        </p:nvSpPr>
        <p:spPr>
          <a:xfrm>
            <a:off x="3180074" y="860559"/>
            <a:ext cx="11836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Calibri" panose="020F0502020204030204" pitchFamily="34" charset="0"/>
                <a:cs typeface="Calibri" panose="020F0502020204030204" pitchFamily="34" charset="0"/>
              </a:rPr>
              <a:t>Airborne gravity</a:t>
            </a:r>
          </a:p>
        </p:txBody>
      </p:sp>
      <p:sp>
        <p:nvSpPr>
          <p:cNvPr id="14" name="Title 1">
            <a:extLst>
              <a:ext uri="{FF2B5EF4-FFF2-40B4-BE49-F238E27FC236}">
                <a16:creationId xmlns:a16="http://schemas.microsoft.com/office/drawing/2014/main" id="{CA7ABA55-9F9F-2E83-6F6C-8422A58A6B0B}"/>
              </a:ext>
            </a:extLst>
          </p:cNvPr>
          <p:cNvSpPr>
            <a:spLocks/>
          </p:cNvSpPr>
          <p:nvPr/>
        </p:nvSpPr>
        <p:spPr bwMode="auto">
          <a:xfrm>
            <a:off x="553562" y="168835"/>
            <a:ext cx="10792166"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2D2DB9"/>
                </a:solidFill>
                <a:effectLst/>
                <a:uLnTx/>
                <a:uFillTx/>
                <a:latin typeface="Calibri" panose="020F0502020204030204" pitchFamily="34" charset="0"/>
                <a:cs typeface="Calibri" panose="020F0502020204030204" pitchFamily="34" charset="0"/>
              </a:rPr>
              <a:t>Observation Systems: Terrestrial &amp; Marine Geoids</a:t>
            </a:r>
          </a:p>
        </p:txBody>
      </p:sp>
      <p:sp>
        <p:nvSpPr>
          <p:cNvPr id="2" name="TextBox 1">
            <a:extLst>
              <a:ext uri="{FF2B5EF4-FFF2-40B4-BE49-F238E27FC236}">
                <a16:creationId xmlns:a16="http://schemas.microsoft.com/office/drawing/2014/main" id="{80AE61C7-F7B0-CA16-F018-0A29D0964A2D}"/>
              </a:ext>
            </a:extLst>
          </p:cNvPr>
          <p:cNvSpPr txBox="1"/>
          <p:nvPr/>
        </p:nvSpPr>
        <p:spPr>
          <a:xfrm>
            <a:off x="432259" y="6386996"/>
            <a:ext cx="4077148" cy="307777"/>
          </a:xfrm>
          <a:prstGeom prst="rect">
            <a:avLst/>
          </a:prstGeom>
          <a:noFill/>
        </p:spPr>
        <p:txBody>
          <a:bodyPr wrap="square" rtlCol="0">
            <a:spAutoFit/>
          </a:bodyPr>
          <a:lstStyle/>
          <a:p>
            <a:r>
              <a:rPr lang="en-US" sz="1400" b="1" dirty="0">
                <a:latin typeface="Calibri" panose="020F0502020204030204" pitchFamily="34" charset="0"/>
                <a:cs typeface="Calibri" panose="020F0502020204030204" pitchFamily="34" charset="0"/>
              </a:rPr>
              <a:t>Prepared by Jennifer Mathews</a:t>
            </a:r>
          </a:p>
        </p:txBody>
      </p:sp>
    </p:spTree>
    <p:extLst>
      <p:ext uri="{BB962C8B-B14F-4D97-AF65-F5344CB8AC3E}">
        <p14:creationId xmlns:p14="http://schemas.microsoft.com/office/powerpoint/2010/main" val="2746501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io_sunset_from_CJsm_tag.jpg" descr="sio_sunset_from_CJsm_tag.jpg">
            <a:extLst>
              <a:ext uri="{FF2B5EF4-FFF2-40B4-BE49-F238E27FC236}">
                <a16:creationId xmlns:a16="http://schemas.microsoft.com/office/drawing/2014/main" id="{71524BDC-1D01-42A1-A15F-9431A3574DD3}"/>
              </a:ext>
            </a:extLst>
          </p:cNvPr>
          <p:cNvPicPr>
            <a:picLocks noChangeAspect="1"/>
          </p:cNvPicPr>
          <p:nvPr/>
        </p:nvPicPr>
        <p:blipFill>
          <a:blip r:embed="rId3"/>
          <a:stretch>
            <a:fillRect/>
          </a:stretch>
        </p:blipFill>
        <p:spPr>
          <a:xfrm>
            <a:off x="1349126" y="37579"/>
            <a:ext cx="9047477" cy="6785608"/>
          </a:xfrm>
          <a:prstGeom prst="rect">
            <a:avLst/>
          </a:prstGeom>
          <a:ln w="12700">
            <a:miter lim="400000"/>
          </a:ln>
        </p:spPr>
      </p:pic>
      <p:sp>
        <p:nvSpPr>
          <p:cNvPr id="14" name="TextBox 13">
            <a:extLst>
              <a:ext uri="{FF2B5EF4-FFF2-40B4-BE49-F238E27FC236}">
                <a16:creationId xmlns:a16="http://schemas.microsoft.com/office/drawing/2014/main" id="{64037575-509C-416A-8498-9D1EA0994AE9}"/>
              </a:ext>
            </a:extLst>
          </p:cNvPr>
          <p:cNvSpPr txBox="1"/>
          <p:nvPr/>
        </p:nvSpPr>
        <p:spPr>
          <a:xfrm>
            <a:off x="1524000" y="287142"/>
            <a:ext cx="3689132" cy="1200329"/>
          </a:xfrm>
          <a:prstGeom prst="rect">
            <a:avLst/>
          </a:prstGeom>
          <a:noFill/>
        </p:spPr>
        <p:txBody>
          <a:bodyPr wrap="square" rtlCol="0">
            <a:spAutoFit/>
          </a:bodyPr>
          <a:lstStyle/>
          <a:p>
            <a:pPr algn="ctr"/>
            <a:r>
              <a:rPr lang="en-US" sz="3600" b="1" dirty="0">
                <a:latin typeface="Calibri" panose="020F0502020204030204" pitchFamily="34" charset="0"/>
                <a:cs typeface="Calibri" panose="020F0502020204030204" pitchFamily="34" charset="0"/>
              </a:rPr>
              <a:t>Thank you!</a:t>
            </a:r>
          </a:p>
          <a:p>
            <a:pPr algn="ctr"/>
            <a:r>
              <a:rPr lang="en-US" sz="3600" b="1" dirty="0">
                <a:latin typeface="Calibri" panose="020F0502020204030204" pitchFamily="34" charset="0"/>
                <a:cs typeface="Calibri" panose="020F0502020204030204" pitchFamily="34" charset="0"/>
              </a:rPr>
              <a:t>Questions?</a:t>
            </a:r>
          </a:p>
        </p:txBody>
      </p:sp>
    </p:spTree>
    <p:extLst>
      <p:ext uri="{BB962C8B-B14F-4D97-AF65-F5344CB8AC3E}">
        <p14:creationId xmlns:p14="http://schemas.microsoft.com/office/powerpoint/2010/main" val="2958513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8D1C5B-D611-8907-A23D-6000D526D1D1}"/>
              </a:ext>
            </a:extLst>
          </p:cNvPr>
          <p:cNvSpPr txBox="1"/>
          <p:nvPr/>
        </p:nvSpPr>
        <p:spPr>
          <a:xfrm>
            <a:off x="245710" y="236414"/>
            <a:ext cx="11756571" cy="5909310"/>
          </a:xfrm>
          <a:prstGeom prst="rect">
            <a:avLst/>
          </a:prstGeom>
          <a:noFill/>
        </p:spPr>
        <p:txBody>
          <a:bodyPr wrap="square">
            <a:spAutoFit/>
          </a:bodyPr>
          <a:lstStyle/>
          <a:p>
            <a:pPr algn="l"/>
            <a:r>
              <a:rPr lang="en-US" b="1" i="0" dirty="0">
                <a:solidFill>
                  <a:srgbClr val="003366"/>
                </a:solidFill>
                <a:effectLst/>
                <a:cs typeface="Arial" panose="020B0604020202020204" pitchFamily="34" charset="0"/>
              </a:rPr>
              <a:t>NOAA/NGS FY 23 Geospatial Modeling Competition Awards</a:t>
            </a:r>
          </a:p>
          <a:p>
            <a:pPr algn="l"/>
            <a:br>
              <a:rPr lang="en-US" dirty="0">
                <a:cs typeface="Arial" panose="020B0604020202020204" pitchFamily="34" charset="0"/>
              </a:rPr>
            </a:br>
            <a:r>
              <a:rPr lang="en-US" dirty="0">
                <a:cs typeface="Arial" panose="020B0604020202020204" pitchFamily="34" charset="0"/>
              </a:rPr>
              <a:t>1. </a:t>
            </a:r>
            <a:r>
              <a:rPr lang="en-US" b="1" i="0" dirty="0">
                <a:solidFill>
                  <a:srgbClr val="000000"/>
                </a:solidFill>
                <a:effectLst/>
                <a:cs typeface="Arial" panose="020B0604020202020204" pitchFamily="34" charset="0"/>
              </a:rPr>
              <a:t>Oregon State University</a:t>
            </a:r>
            <a:r>
              <a:rPr lang="en-US" b="0" i="0" dirty="0">
                <a:solidFill>
                  <a:srgbClr val="000000"/>
                </a:solidFill>
                <a:effectLst/>
                <a:cs typeface="Arial" panose="020B0604020202020204" pitchFamily="34" charset="0"/>
              </a:rPr>
              <a:t> is receiving $1,304,056 annually for a potential total of $6,520,280 over a 5-year period for a project titled "NSRS Modernization and Geodetic Workforce Development." The primary objectives of this project are to modernize geodetic tools for the NSRS, create new operating procedures for working with the NSRS, and develop a geodetic workforce for the future.</a:t>
            </a:r>
          </a:p>
          <a:p>
            <a:pPr algn="l"/>
            <a:br>
              <a:rPr lang="en-US" b="0" i="0" dirty="0">
                <a:solidFill>
                  <a:srgbClr val="000000"/>
                </a:solidFill>
                <a:effectLst/>
                <a:cs typeface="Arial" panose="020B0604020202020204" pitchFamily="34" charset="0"/>
              </a:rPr>
            </a:br>
            <a:r>
              <a:rPr lang="en-US" b="0" i="0" dirty="0">
                <a:solidFill>
                  <a:srgbClr val="000000"/>
                </a:solidFill>
                <a:effectLst/>
                <a:cs typeface="Arial" panose="020B0604020202020204" pitchFamily="34" charset="0"/>
              </a:rPr>
              <a:t>2. </a:t>
            </a:r>
            <a:r>
              <a:rPr lang="en-US" b="1" i="0" dirty="0">
                <a:solidFill>
                  <a:srgbClr val="000000"/>
                </a:solidFill>
                <a:effectLst/>
                <a:cs typeface="Arial" panose="020B0604020202020204" pitchFamily="34" charset="0"/>
              </a:rPr>
              <a:t>Scripps Institution of Oceanography (SIO)</a:t>
            </a:r>
            <a:r>
              <a:rPr lang="en-US" b="0" i="0" dirty="0">
                <a:solidFill>
                  <a:srgbClr val="000000"/>
                </a:solidFill>
                <a:effectLst/>
                <a:cs typeface="Arial" panose="020B0604020202020204" pitchFamily="34" charset="0"/>
              </a:rPr>
              <a:t> is receiving $1,300,000 annually for a potential total of $6,500,000 over a 5-year period for a project titled "NSRS Intra-Frame Deformation Model and New SIO Geodesy Program." The primary objectives of this project are to create a formal geodesy program in support of the nationwide deficiency of geodesists and to modernize geodetic models for the NSRS.</a:t>
            </a:r>
          </a:p>
          <a:p>
            <a:pPr algn="l"/>
            <a:br>
              <a:rPr lang="en-US" b="0" i="0" dirty="0">
                <a:solidFill>
                  <a:srgbClr val="000000"/>
                </a:solidFill>
                <a:effectLst/>
                <a:cs typeface="Arial" panose="020B0604020202020204" pitchFamily="34" charset="0"/>
              </a:rPr>
            </a:br>
            <a:r>
              <a:rPr lang="en-US" b="0" i="0" dirty="0">
                <a:solidFill>
                  <a:srgbClr val="000000"/>
                </a:solidFill>
                <a:effectLst/>
                <a:cs typeface="Arial" panose="020B0604020202020204" pitchFamily="34" charset="0"/>
              </a:rPr>
              <a:t>3. </a:t>
            </a:r>
            <a:r>
              <a:rPr lang="en-US" b="1" i="0" dirty="0">
                <a:solidFill>
                  <a:srgbClr val="000000"/>
                </a:solidFill>
                <a:effectLst/>
                <a:cs typeface="Arial" panose="020B0604020202020204" pitchFamily="34" charset="0"/>
              </a:rPr>
              <a:t>Michigan State University</a:t>
            </a:r>
            <a:r>
              <a:rPr lang="en-US" b="0" i="0" dirty="0">
                <a:solidFill>
                  <a:srgbClr val="000000"/>
                </a:solidFill>
                <a:effectLst/>
                <a:cs typeface="Arial" panose="020B0604020202020204" pitchFamily="34" charset="0"/>
              </a:rPr>
              <a:t> is receiving $800,000 annually for a potential total of $4,000,000 over a 5-year period for a project titled "Software Tools and Education for Enhancing Geodetic Infrastructure." The primary objectives of this project are to create a formal geodesy program in support of the nationwide deficiency of geodesists and to modernize geodetic tools for the NSRS.</a:t>
            </a:r>
          </a:p>
          <a:p>
            <a:pPr algn="l"/>
            <a:br>
              <a:rPr lang="en-US" b="0" i="0" dirty="0">
                <a:solidFill>
                  <a:srgbClr val="000000"/>
                </a:solidFill>
                <a:effectLst/>
                <a:cs typeface="Arial" panose="020B0604020202020204" pitchFamily="34" charset="0"/>
              </a:rPr>
            </a:br>
            <a:r>
              <a:rPr lang="en-US" b="0" i="0" dirty="0">
                <a:solidFill>
                  <a:srgbClr val="000000"/>
                </a:solidFill>
                <a:effectLst/>
                <a:cs typeface="Arial" panose="020B0604020202020204" pitchFamily="34" charset="0"/>
              </a:rPr>
              <a:t>4. The </a:t>
            </a:r>
            <a:r>
              <a:rPr lang="en-US" b="1" i="0" dirty="0">
                <a:solidFill>
                  <a:srgbClr val="000000"/>
                </a:solidFill>
                <a:effectLst/>
                <a:cs typeface="Arial" panose="020B0604020202020204" pitchFamily="34" charset="0"/>
              </a:rPr>
              <a:t>Ohio State University</a:t>
            </a:r>
            <a:r>
              <a:rPr lang="en-US" b="0" i="0" dirty="0">
                <a:solidFill>
                  <a:srgbClr val="000000"/>
                </a:solidFill>
                <a:effectLst/>
                <a:cs typeface="Arial" panose="020B0604020202020204" pitchFamily="34" charset="0"/>
              </a:rPr>
              <a:t> is receiving $536,000 annually for a potential total of $2,680,000 over a 5-year period for a project titled "Developing a Fully Kinematic, Backwards-Compatible Reference Frame for the Continental United States of America and Canada." The primary objectives of this project are to modernize geodetic tools and models and to develop a geodetic workforce for the future.</a:t>
            </a:r>
          </a:p>
        </p:txBody>
      </p:sp>
      <p:sp>
        <p:nvSpPr>
          <p:cNvPr id="2" name="Rectangle 1">
            <a:extLst>
              <a:ext uri="{FF2B5EF4-FFF2-40B4-BE49-F238E27FC236}">
                <a16:creationId xmlns:a16="http://schemas.microsoft.com/office/drawing/2014/main" id="{223F985C-19AF-98F8-12E8-1FE7EF9BBD0A}"/>
              </a:ext>
            </a:extLst>
          </p:cNvPr>
          <p:cNvSpPr/>
          <p:nvPr/>
        </p:nvSpPr>
        <p:spPr>
          <a:xfrm>
            <a:off x="245710" y="2147596"/>
            <a:ext cx="11756571" cy="1268963"/>
          </a:xfrm>
          <a:prstGeom prst="rect">
            <a:avLst/>
          </a:prstGeom>
          <a:noFill/>
          <a:ln w="28575">
            <a:solidFill>
              <a:schemeClr val="accent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3A512892-198C-0414-56C0-763B2159F46B}"/>
              </a:ext>
            </a:extLst>
          </p:cNvPr>
          <p:cNvSpPr txBox="1"/>
          <p:nvPr/>
        </p:nvSpPr>
        <p:spPr>
          <a:xfrm>
            <a:off x="4778828" y="6077711"/>
            <a:ext cx="1861457" cy="369332"/>
          </a:xfrm>
          <a:prstGeom prst="rect">
            <a:avLst/>
          </a:prstGeom>
          <a:noFill/>
        </p:spPr>
        <p:txBody>
          <a:bodyPr wrap="square" rtlCol="0">
            <a:spAutoFit/>
          </a:bodyPr>
          <a:lstStyle/>
          <a:p>
            <a:r>
              <a:rPr lang="en-US" dirty="0">
                <a:hlinkClick r:id="rId2"/>
              </a:rPr>
              <a:t>Link</a:t>
            </a:r>
            <a:endParaRPr lang="en-US" dirty="0"/>
          </a:p>
        </p:txBody>
      </p:sp>
    </p:spTree>
    <p:extLst>
      <p:ext uri="{BB962C8B-B14F-4D97-AF65-F5344CB8AC3E}">
        <p14:creationId xmlns:p14="http://schemas.microsoft.com/office/powerpoint/2010/main" val="3041701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FCE114-EFD5-66B5-5C87-DB4FE8BD81A3}"/>
              </a:ext>
            </a:extLst>
          </p:cNvPr>
          <p:cNvSpPr txBox="1"/>
          <p:nvPr/>
        </p:nvSpPr>
        <p:spPr>
          <a:xfrm>
            <a:off x="1070344" y="1077448"/>
            <a:ext cx="9753600" cy="3635547"/>
          </a:xfrm>
          <a:prstGeom prst="rect">
            <a:avLst/>
          </a:prstGeom>
          <a:noFill/>
        </p:spPr>
        <p:txBody>
          <a:bodyPr wrap="square">
            <a:spAutoFit/>
          </a:bodyPr>
          <a:lstStyle/>
          <a:p>
            <a:pPr marL="0" marR="0" algn="just">
              <a:lnSpc>
                <a:spcPct val="107000"/>
              </a:lnSpc>
              <a:spcBef>
                <a:spcPts val="0"/>
              </a:spcBef>
              <a:spcAft>
                <a:spcPts val="0"/>
              </a:spcAft>
            </a:pPr>
            <a:r>
              <a:rPr lang="en-US" kern="100" dirty="0">
                <a:effectLst/>
                <a:latin typeface="Calibri" panose="020F0502020204030204" pitchFamily="34" charset="0"/>
                <a:ea typeface="Calibri" panose="020F0502020204030204" pitchFamily="34" charset="0"/>
                <a:cs typeface="Calibri" panose="020F0502020204030204" pitchFamily="34" charset="0"/>
              </a:rPr>
              <a:t>Our collaboration with NGS includes three activities: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Create a formal </a:t>
            </a:r>
            <a:r>
              <a:rPr lang="en-US" b="1" kern="0" dirty="0">
                <a:effectLst/>
                <a:latin typeface="Calibri" panose="020F0502020204030204" pitchFamily="34" charset="0"/>
                <a:ea typeface="Calibri" panose="020F0502020204030204" pitchFamily="34" charset="0"/>
                <a:cs typeface="Calibri" panose="020F0502020204030204" pitchFamily="34" charset="0"/>
              </a:rPr>
              <a:t>Geodesy Program at SIO </a:t>
            </a:r>
            <a:r>
              <a:rPr lang="en-US" b="0" i="0" dirty="0">
                <a:solidFill>
                  <a:srgbClr val="000000"/>
                </a:solidFill>
                <a:effectLst/>
                <a:latin typeface="Calibri" panose="020F0502020204030204" pitchFamily="34" charset="0"/>
                <a:cs typeface="Calibri" panose="020F0502020204030204" pitchFamily="34" charset="0"/>
              </a:rPr>
              <a:t>to address the nationwide deficiency of geodesists. Expand current geophysics curriculum – funding for 5 graduate students</a:t>
            </a:r>
          </a:p>
          <a:p>
            <a:pPr marL="342900" marR="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Develop an </a:t>
            </a:r>
            <a:r>
              <a:rPr lang="en-US" b="1" kern="0" dirty="0">
                <a:effectLst/>
                <a:latin typeface="Calibri" panose="020F0502020204030204" pitchFamily="34" charset="0"/>
                <a:ea typeface="Calibri" panose="020F0502020204030204" pitchFamily="34" charset="0"/>
                <a:cs typeface="Calibri" panose="020F0502020204030204" pitchFamily="34" charset="0"/>
              </a:rPr>
              <a:t>Intra-Frame Deformation Model (IFDM) </a:t>
            </a:r>
            <a:r>
              <a:rPr lang="en-US" kern="0" dirty="0">
                <a:effectLst/>
                <a:latin typeface="Calibri" panose="020F0502020204030204" pitchFamily="34" charset="0"/>
                <a:ea typeface="Calibri" panose="020F0502020204030204" pitchFamily="34" charset="0"/>
                <a:cs typeface="Calibri" panose="020F0502020204030204" pitchFamily="34" charset="0"/>
              </a:rPr>
              <a:t>to supplement the NSRS for users in regions of significant ground motions, using GNSS and InSAR/GNSS displacement fields (funded by NASA projects) and underlying geophysical models. CSRC will exercise the IFDM through its community of public, private and academic users of precise spatial referencing in our challenging region of secular and transient crustal movements.</a:t>
            </a:r>
            <a:endParaRPr lang="en-US"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a:lnSpc>
                <a:spcPct val="107000"/>
              </a:lnSpc>
              <a:spcBef>
                <a:spcPts val="0"/>
              </a:spcBef>
              <a:spcAft>
                <a:spcPts val="0"/>
              </a:spcAft>
              <a:buFont typeface="+mj-lt"/>
              <a:buAutoNum type="arabicParenR"/>
            </a:pPr>
            <a:r>
              <a:rPr lang="en-US" kern="0" dirty="0">
                <a:effectLst/>
                <a:latin typeface="Calibri" panose="020F0502020204030204" pitchFamily="34" charset="0"/>
                <a:ea typeface="Calibri" panose="020F0502020204030204" pitchFamily="34" charset="0"/>
                <a:cs typeface="Calibri" panose="020F0502020204030204" pitchFamily="34" charset="0"/>
              </a:rPr>
              <a:t>[Investigate a </a:t>
            </a:r>
            <a:r>
              <a:rPr lang="en-US" b="1" kern="0" dirty="0">
                <a:effectLst/>
                <a:latin typeface="Calibri" panose="020F0502020204030204" pitchFamily="34" charset="0"/>
                <a:ea typeface="Calibri" panose="020F0502020204030204" pitchFamily="34" charset="0"/>
                <a:cs typeface="Calibri" panose="020F0502020204030204" pitchFamily="34" charset="0"/>
              </a:rPr>
              <a:t>unified vertical reference frame</a:t>
            </a:r>
            <a:r>
              <a:rPr lang="en-US" kern="0" dirty="0">
                <a:effectLst/>
                <a:latin typeface="Calibri" panose="020F0502020204030204" pitchFamily="34" charset="0"/>
                <a:ea typeface="Calibri" panose="020F0502020204030204" pitchFamily="34" charset="0"/>
                <a:cs typeface="Calibri" panose="020F0502020204030204" pitchFamily="34" charset="0"/>
              </a:rPr>
              <a:t>, including a marine geoid </a:t>
            </a:r>
            <a:r>
              <a:rPr lang="en-US" kern="100" dirty="0">
                <a:effectLst/>
                <a:latin typeface="Calibri" panose="020F0502020204030204" pitchFamily="34" charset="0"/>
                <a:ea typeface="Calibri" panose="020F0502020204030204" pitchFamily="34" charset="0"/>
                <a:cs typeface="Calibri" panose="020F0502020204030204" pitchFamily="34" charset="0"/>
              </a:rPr>
              <a:t>optimized to be consistent with the full spectrum of observations from </a:t>
            </a:r>
            <a:r>
              <a:rPr lang="en-US" kern="0" dirty="0">
                <a:effectLst/>
                <a:latin typeface="Calibri" panose="020F0502020204030204" pitchFamily="34" charset="0"/>
                <a:ea typeface="Calibri" panose="020F0502020204030204" pitchFamily="34" charset="0"/>
                <a:cs typeface="Calibri" panose="020F0502020204030204" pitchFamily="34" charset="0"/>
              </a:rPr>
              <a:t>modern gravimetric geoids (e.g., GRAV-D, ICGEM), </a:t>
            </a:r>
            <a:r>
              <a:rPr lang="en-US" kern="100" dirty="0">
                <a:effectLst/>
                <a:latin typeface="Calibri" panose="020F0502020204030204" pitchFamily="34" charset="0"/>
                <a:ea typeface="Calibri" panose="020F0502020204030204" pitchFamily="34" charset="0"/>
                <a:cs typeface="Calibri" panose="020F0502020204030204" pitchFamily="34" charset="0"/>
              </a:rPr>
              <a:t>remotely-sensed observations (e.g., SWOT, ICESat-2), in situ ocean observations and assimilating ocean models, and the TRF.]</a:t>
            </a:r>
          </a:p>
        </p:txBody>
      </p:sp>
      <p:sp>
        <p:nvSpPr>
          <p:cNvPr id="5" name="TextBox 4">
            <a:extLst>
              <a:ext uri="{FF2B5EF4-FFF2-40B4-BE49-F238E27FC236}">
                <a16:creationId xmlns:a16="http://schemas.microsoft.com/office/drawing/2014/main" id="{C54B861A-6DEF-8D2D-DF66-9051C513C6B7}"/>
              </a:ext>
            </a:extLst>
          </p:cNvPr>
          <p:cNvSpPr txBox="1"/>
          <p:nvPr/>
        </p:nvSpPr>
        <p:spPr>
          <a:xfrm>
            <a:off x="1741777" y="212243"/>
            <a:ext cx="8410734" cy="461665"/>
          </a:xfrm>
          <a:prstGeom prst="rect">
            <a:avLst/>
          </a:prstGeom>
          <a:noFill/>
        </p:spPr>
        <p:txBody>
          <a:bodyPr wrap="square">
            <a:spAutoFit/>
          </a:bodyPr>
          <a:lstStyle/>
          <a:p>
            <a:pPr algn="l"/>
            <a:r>
              <a:rPr lang="en-US" sz="2400" b="1" i="0" dirty="0">
                <a:solidFill>
                  <a:srgbClr val="0070C0"/>
                </a:solidFill>
                <a:effectLst/>
                <a:latin typeface="Calibri" panose="020F0502020204030204" pitchFamily="34" charset="0"/>
                <a:cs typeface="Calibri" panose="020F0502020204030204" pitchFamily="34" charset="0"/>
              </a:rPr>
              <a:t>SIO NOAA/NGS FY 23 Geospatial Modeling Competition Award</a:t>
            </a:r>
          </a:p>
        </p:txBody>
      </p:sp>
      <p:sp>
        <p:nvSpPr>
          <p:cNvPr id="2" name="Arrow: Right 1">
            <a:extLst>
              <a:ext uri="{FF2B5EF4-FFF2-40B4-BE49-F238E27FC236}">
                <a16:creationId xmlns:a16="http://schemas.microsoft.com/office/drawing/2014/main" id="{52822EB8-DC3B-C87C-BD8E-BBC944E0ACF2}"/>
              </a:ext>
            </a:extLst>
          </p:cNvPr>
          <p:cNvSpPr/>
          <p:nvPr/>
        </p:nvSpPr>
        <p:spPr bwMode="auto">
          <a:xfrm>
            <a:off x="462051" y="1458686"/>
            <a:ext cx="517664" cy="228600"/>
          </a:xfrm>
          <a:prstGeom prst="right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New Roman" pitchFamily="18" charset="0"/>
            </a:endParaRPr>
          </a:p>
        </p:txBody>
      </p:sp>
    </p:spTree>
    <p:extLst>
      <p:ext uri="{BB962C8B-B14F-4D97-AF65-F5344CB8AC3E}">
        <p14:creationId xmlns:p14="http://schemas.microsoft.com/office/powerpoint/2010/main" val="1620640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32723B-3ED6-4ABC-6E55-932C3B9380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6555" y="7742"/>
            <a:ext cx="6778890" cy="6858000"/>
          </a:xfrm>
          <a:prstGeom prst="rect">
            <a:avLst/>
          </a:prstGeom>
        </p:spPr>
      </p:pic>
      <p:sp>
        <p:nvSpPr>
          <p:cNvPr id="3" name="TextBox 2">
            <a:extLst>
              <a:ext uri="{FF2B5EF4-FFF2-40B4-BE49-F238E27FC236}">
                <a16:creationId xmlns:a16="http://schemas.microsoft.com/office/drawing/2014/main" id="{5C9F3934-FB61-9491-1D2F-2BCA9EC1B3DB}"/>
              </a:ext>
            </a:extLst>
          </p:cNvPr>
          <p:cNvSpPr txBox="1"/>
          <p:nvPr/>
        </p:nvSpPr>
        <p:spPr>
          <a:xfrm>
            <a:off x="51515" y="6588743"/>
            <a:ext cx="7442833" cy="276999"/>
          </a:xfrm>
          <a:prstGeom prst="rect">
            <a:avLst/>
          </a:prstGeom>
          <a:noFill/>
        </p:spPr>
        <p:txBody>
          <a:bodyPr wrap="square">
            <a:spAutoFit/>
          </a:bodyPr>
          <a:lstStyle/>
          <a:p>
            <a:r>
              <a:rPr lang="en-US" sz="1200" u="sng" dirty="0">
                <a:solidFill>
                  <a:schemeClr val="accent2"/>
                </a:solidFill>
                <a:latin typeface="Calibri" panose="020F0502020204030204" pitchFamily="34" charset="0"/>
                <a:cs typeface="Calibri" panose="020F0502020204030204" pitchFamily="34" charset="0"/>
              </a:rPr>
              <a:t>https://www.unavco.org/wordpress/wp-content/uploads/2021/06/UNAVCO-infographic-GPSforEarthScience.jpg </a:t>
            </a:r>
          </a:p>
        </p:txBody>
      </p:sp>
      <p:sp>
        <p:nvSpPr>
          <p:cNvPr id="10" name="TextBox 9">
            <a:extLst>
              <a:ext uri="{FF2B5EF4-FFF2-40B4-BE49-F238E27FC236}">
                <a16:creationId xmlns:a16="http://schemas.microsoft.com/office/drawing/2014/main" id="{6D921109-D4E8-F518-B33F-D4ECEE9CF760}"/>
              </a:ext>
            </a:extLst>
          </p:cNvPr>
          <p:cNvSpPr txBox="1"/>
          <p:nvPr/>
        </p:nvSpPr>
        <p:spPr>
          <a:xfrm>
            <a:off x="9263605" y="2073671"/>
            <a:ext cx="2928395" cy="523220"/>
          </a:xfrm>
          <a:prstGeom prst="rect">
            <a:avLst/>
          </a:prstGeom>
          <a:noFill/>
        </p:spPr>
        <p:txBody>
          <a:bodyPr wrap="square">
            <a:spAutoFit/>
          </a:bodyPr>
          <a:lstStyle/>
          <a:p>
            <a:pPr lvl="1"/>
            <a:r>
              <a:rPr lang="en-US" sz="1400" b="1" dirty="0">
                <a:latin typeface="Calibri" panose="020F0502020204030204" pitchFamily="34" charset="0"/>
                <a:cs typeface="Calibri" panose="020F0502020204030204" pitchFamily="34" charset="0"/>
              </a:rPr>
              <a:t>Meteorology: </a:t>
            </a:r>
          </a:p>
          <a:p>
            <a:pPr lvl="1"/>
            <a:r>
              <a:rPr lang="en-US" sz="1400" b="1" dirty="0">
                <a:latin typeface="Calibri" panose="020F0502020204030204" pitchFamily="34" charset="0"/>
                <a:cs typeface="Calibri" panose="020F0502020204030204" pitchFamily="34" charset="0"/>
              </a:rPr>
              <a:t>Atmospheric Water Vapor</a:t>
            </a:r>
          </a:p>
        </p:txBody>
      </p:sp>
      <p:sp>
        <p:nvSpPr>
          <p:cNvPr id="12" name="TextBox 11">
            <a:extLst>
              <a:ext uri="{FF2B5EF4-FFF2-40B4-BE49-F238E27FC236}">
                <a16:creationId xmlns:a16="http://schemas.microsoft.com/office/drawing/2014/main" id="{79B8C487-B830-82F7-72FC-602D1CE80687}"/>
              </a:ext>
            </a:extLst>
          </p:cNvPr>
          <p:cNvSpPr txBox="1"/>
          <p:nvPr/>
        </p:nvSpPr>
        <p:spPr>
          <a:xfrm>
            <a:off x="51515" y="4782449"/>
            <a:ext cx="3276834" cy="523220"/>
          </a:xfrm>
          <a:prstGeom prst="rect">
            <a:avLst/>
          </a:prstGeom>
          <a:noFill/>
        </p:spPr>
        <p:txBody>
          <a:bodyPr wrap="square">
            <a:spAutoFit/>
          </a:bodyPr>
          <a:lstStyle/>
          <a:p>
            <a:pPr lvl="1"/>
            <a:r>
              <a:rPr lang="en-US" sz="1400" b="1" dirty="0">
                <a:latin typeface="Calibri" panose="020F0502020204030204" pitchFamily="34" charset="0"/>
                <a:cs typeface="Calibri" panose="020F0502020204030204" pitchFamily="34" charset="0"/>
              </a:rPr>
              <a:t>Tectonics: Crustal Deformation/Earthquake Cycle</a:t>
            </a:r>
          </a:p>
        </p:txBody>
      </p:sp>
      <p:sp>
        <p:nvSpPr>
          <p:cNvPr id="14" name="TextBox 13">
            <a:extLst>
              <a:ext uri="{FF2B5EF4-FFF2-40B4-BE49-F238E27FC236}">
                <a16:creationId xmlns:a16="http://schemas.microsoft.com/office/drawing/2014/main" id="{0851CCB5-12E0-8031-9050-59754B9EA5C8}"/>
              </a:ext>
            </a:extLst>
          </p:cNvPr>
          <p:cNvSpPr txBox="1"/>
          <p:nvPr/>
        </p:nvSpPr>
        <p:spPr>
          <a:xfrm>
            <a:off x="8629302" y="4257045"/>
            <a:ext cx="3126839" cy="523220"/>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Seismogeodesy: Earthquake &amp; Tsunami Warning ; Structural monitoring</a:t>
            </a:r>
          </a:p>
        </p:txBody>
      </p:sp>
      <p:sp>
        <p:nvSpPr>
          <p:cNvPr id="16" name="TextBox 15">
            <a:extLst>
              <a:ext uri="{FF2B5EF4-FFF2-40B4-BE49-F238E27FC236}">
                <a16:creationId xmlns:a16="http://schemas.microsoft.com/office/drawing/2014/main" id="{5022803D-CFE1-3F65-F46D-4A73B5355734}"/>
              </a:ext>
            </a:extLst>
          </p:cNvPr>
          <p:cNvSpPr txBox="1"/>
          <p:nvPr/>
        </p:nvSpPr>
        <p:spPr>
          <a:xfrm>
            <a:off x="1598428" y="5495780"/>
            <a:ext cx="2393585" cy="523220"/>
          </a:xfrm>
          <a:prstGeom prst="rect">
            <a:avLst/>
          </a:prstGeom>
          <a:noFill/>
        </p:spPr>
        <p:txBody>
          <a:bodyPr wrap="square">
            <a:spAutoFit/>
          </a:bodyPr>
          <a:lstStyle/>
          <a:p>
            <a:pPr marR="0" lvl="1" algn="l" defTabSz="914400" rtl="0" eaLnBrk="1" fontAlgn="auto" latinLnBrk="0" hangingPunct="1">
              <a:lnSpc>
                <a:spcPct val="100000"/>
              </a:lnSpc>
              <a:spcBef>
                <a:spcPts val="0"/>
              </a:spcBef>
              <a:spcAft>
                <a:spcPts val="0"/>
              </a:spcAft>
              <a:buClrTx/>
              <a:buSzTx/>
              <a:tabLst/>
              <a:defRPr/>
            </a:pPr>
            <a:r>
              <a:rPr lang="en-US" sz="1400" b="1" dirty="0">
                <a:latin typeface="Calibri" panose="020F0502020204030204" pitchFamily="34" charset="0"/>
                <a:cs typeface="Calibri" panose="020F0502020204030204" pitchFamily="34" charset="0"/>
              </a:rPr>
              <a:t>Hydrology:</a:t>
            </a:r>
          </a:p>
          <a:p>
            <a:pPr marR="0" lvl="1" algn="l" defTabSz="914400" rtl="0" eaLnBrk="1" fontAlgn="auto" latinLnBrk="0" hangingPunct="1">
              <a:lnSpc>
                <a:spcPct val="100000"/>
              </a:lnSpc>
              <a:spcBef>
                <a:spcPts val="0"/>
              </a:spcBef>
              <a:spcAft>
                <a:spcPts val="0"/>
              </a:spcAft>
              <a:buClrTx/>
              <a:buSzTx/>
              <a:tabLst/>
              <a:defRPr/>
            </a:pPr>
            <a:r>
              <a:rPr lang="en-US" sz="1400" b="1" dirty="0">
                <a:latin typeface="Calibri" panose="020F0502020204030204" pitchFamily="34" charset="0"/>
                <a:cs typeface="Calibri" panose="020F0502020204030204" pitchFamily="34" charset="0"/>
              </a:rPr>
              <a:t>Total Water Storage</a:t>
            </a:r>
          </a:p>
        </p:txBody>
      </p:sp>
      <p:cxnSp>
        <p:nvCxnSpPr>
          <p:cNvPr id="19" name="Straight Arrow Connector 18">
            <a:extLst>
              <a:ext uri="{FF2B5EF4-FFF2-40B4-BE49-F238E27FC236}">
                <a16:creationId xmlns:a16="http://schemas.microsoft.com/office/drawing/2014/main" id="{80C25E64-CF4D-7047-0B05-BE68391B14A1}"/>
              </a:ext>
            </a:extLst>
          </p:cNvPr>
          <p:cNvCxnSpPr>
            <a:cxnSpLocks/>
          </p:cNvCxnSpPr>
          <p:nvPr/>
        </p:nvCxnSpPr>
        <p:spPr>
          <a:xfrm flipH="1">
            <a:off x="7619694" y="5072890"/>
            <a:ext cx="1166400" cy="80184"/>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E3E4626-3AAE-4EC0-4ED2-8A736ADBF024}"/>
              </a:ext>
            </a:extLst>
          </p:cNvPr>
          <p:cNvCxnSpPr>
            <a:cxnSpLocks/>
          </p:cNvCxnSpPr>
          <p:nvPr/>
        </p:nvCxnSpPr>
        <p:spPr>
          <a:xfrm flipH="1" flipV="1">
            <a:off x="7037408" y="4622869"/>
            <a:ext cx="387881" cy="35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FC8E6CF-41C4-A0E9-5D0D-C9848FD16429}"/>
              </a:ext>
            </a:extLst>
          </p:cNvPr>
          <p:cNvCxnSpPr>
            <a:cxnSpLocks/>
          </p:cNvCxnSpPr>
          <p:nvPr/>
        </p:nvCxnSpPr>
        <p:spPr>
          <a:xfrm>
            <a:off x="3800131" y="4556803"/>
            <a:ext cx="294389" cy="330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4CDCF62-1940-C656-29A0-97A48FE5C517}"/>
              </a:ext>
            </a:extLst>
          </p:cNvPr>
          <p:cNvCxnSpPr>
            <a:cxnSpLocks/>
          </p:cNvCxnSpPr>
          <p:nvPr/>
        </p:nvCxnSpPr>
        <p:spPr>
          <a:xfrm flipV="1">
            <a:off x="3328349" y="4919730"/>
            <a:ext cx="2080778" cy="512364"/>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FDCE4C9-1176-4FF2-86C7-94470FB1928C}"/>
              </a:ext>
            </a:extLst>
          </p:cNvPr>
          <p:cNvCxnSpPr>
            <a:cxnSpLocks/>
          </p:cNvCxnSpPr>
          <p:nvPr/>
        </p:nvCxnSpPr>
        <p:spPr>
          <a:xfrm flipH="1">
            <a:off x="9032464" y="2379579"/>
            <a:ext cx="613458" cy="26161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53C5B86-BFCF-39FE-27F6-46FE1192FC74}"/>
              </a:ext>
            </a:extLst>
          </p:cNvPr>
          <p:cNvSpPr txBox="1"/>
          <p:nvPr/>
        </p:nvSpPr>
        <p:spPr>
          <a:xfrm>
            <a:off x="9340965" y="3462967"/>
            <a:ext cx="2649507" cy="523220"/>
          </a:xfrm>
          <a:prstGeom prst="rect">
            <a:avLst/>
          </a:prstGeom>
          <a:noFill/>
        </p:spPr>
        <p:txBody>
          <a:bodyPr wrap="square">
            <a:spAutoFit/>
          </a:bodyPr>
          <a:lstStyle/>
          <a:p>
            <a:pPr lvl="1"/>
            <a:r>
              <a:rPr lang="en-US" sz="1400" b="1" dirty="0">
                <a:latin typeface="Calibri" panose="020F0502020204030204" pitchFamily="34" charset="0"/>
                <a:cs typeface="Calibri" panose="020F0502020204030204" pitchFamily="34" charset="0"/>
              </a:rPr>
              <a:t>Gravity; Data Science</a:t>
            </a:r>
          </a:p>
          <a:p>
            <a:pPr lvl="1"/>
            <a:r>
              <a:rPr lang="en-US" sz="1400" b="1" dirty="0">
                <a:latin typeface="Calibri" panose="020F0502020204030204" pitchFamily="34" charset="0"/>
                <a:cs typeface="Calibri" panose="020F0502020204030204" pitchFamily="34" charset="0"/>
              </a:rPr>
              <a:t>Calibration/Validation</a:t>
            </a:r>
          </a:p>
        </p:txBody>
      </p:sp>
      <p:cxnSp>
        <p:nvCxnSpPr>
          <p:cNvPr id="35" name="Straight Arrow Connector 34">
            <a:extLst>
              <a:ext uri="{FF2B5EF4-FFF2-40B4-BE49-F238E27FC236}">
                <a16:creationId xmlns:a16="http://schemas.microsoft.com/office/drawing/2014/main" id="{928EC4A9-3A52-0D82-479F-B0DF749872E9}"/>
              </a:ext>
            </a:extLst>
          </p:cNvPr>
          <p:cNvCxnSpPr/>
          <p:nvPr/>
        </p:nvCxnSpPr>
        <p:spPr>
          <a:xfrm flipH="1" flipV="1">
            <a:off x="9072890" y="3429690"/>
            <a:ext cx="733508" cy="24243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6" name="Rectangle 2">
            <a:extLst>
              <a:ext uri="{FF2B5EF4-FFF2-40B4-BE49-F238E27FC236}">
                <a16:creationId xmlns:a16="http://schemas.microsoft.com/office/drawing/2014/main" id="{AC1CB7E5-FBF7-C183-585E-7C5D4C9F6E24}"/>
              </a:ext>
            </a:extLst>
          </p:cNvPr>
          <p:cNvSpPr txBox="1">
            <a:spLocks noChangeArrowheads="1"/>
          </p:cNvSpPr>
          <p:nvPr/>
        </p:nvSpPr>
        <p:spPr>
          <a:xfrm>
            <a:off x="-51419" y="73418"/>
            <a:ext cx="2409160" cy="159197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lang="en-US" sz="2000" b="1" kern="0" dirty="0">
                <a:solidFill>
                  <a:srgbClr val="3333CC"/>
                </a:solidFill>
                <a:latin typeface="Calibri" panose="020F0502020204030204" pitchFamily="34" charset="0"/>
                <a:cs typeface="Calibri" panose="020F0502020204030204" pitchFamily="34" charset="0"/>
              </a:rPr>
              <a:t>Focus: Acquire Geodetic Principles to Support a Range of Science Applications &amp; Expand the Pool of Geodesists in the U.S.</a:t>
            </a:r>
          </a:p>
        </p:txBody>
      </p:sp>
      <p:cxnSp>
        <p:nvCxnSpPr>
          <p:cNvPr id="24" name="Straight Arrow Connector 23">
            <a:extLst>
              <a:ext uri="{FF2B5EF4-FFF2-40B4-BE49-F238E27FC236}">
                <a16:creationId xmlns:a16="http://schemas.microsoft.com/office/drawing/2014/main" id="{A6DAABE7-677F-3118-C536-8C70596749F2}"/>
              </a:ext>
            </a:extLst>
          </p:cNvPr>
          <p:cNvCxnSpPr>
            <a:cxnSpLocks/>
          </p:cNvCxnSpPr>
          <p:nvPr/>
        </p:nvCxnSpPr>
        <p:spPr>
          <a:xfrm>
            <a:off x="2521819" y="4952015"/>
            <a:ext cx="2101696" cy="5629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C504444-0C99-DAA6-0431-D91A6B9DA437}"/>
              </a:ext>
            </a:extLst>
          </p:cNvPr>
          <p:cNvCxnSpPr/>
          <p:nvPr/>
        </p:nvCxnSpPr>
        <p:spPr>
          <a:xfrm flipH="1">
            <a:off x="6858000" y="4670096"/>
            <a:ext cx="1719330" cy="28191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05F992E-3004-D873-B212-E969CDE3DF95}"/>
              </a:ext>
            </a:extLst>
          </p:cNvPr>
          <p:cNvSpPr txBox="1"/>
          <p:nvPr/>
        </p:nvSpPr>
        <p:spPr>
          <a:xfrm>
            <a:off x="60465" y="2854262"/>
            <a:ext cx="2928395" cy="307777"/>
          </a:xfrm>
          <a:prstGeom prst="rect">
            <a:avLst/>
          </a:prstGeom>
          <a:noFill/>
        </p:spPr>
        <p:txBody>
          <a:bodyPr wrap="square">
            <a:spAutoFit/>
          </a:bodyPr>
          <a:lstStyle/>
          <a:p>
            <a:pPr lvl="1"/>
            <a:r>
              <a:rPr lang="en-US" sz="1400" b="1" dirty="0">
                <a:latin typeface="Calibri" panose="020F0502020204030204" pitchFamily="34" charset="0"/>
                <a:cs typeface="Calibri" panose="020F0502020204030204" pitchFamily="34" charset="0"/>
              </a:rPr>
              <a:t>Sea Level/Geoid</a:t>
            </a:r>
          </a:p>
        </p:txBody>
      </p:sp>
      <p:cxnSp>
        <p:nvCxnSpPr>
          <p:cNvPr id="5" name="Straight Arrow Connector 4">
            <a:extLst>
              <a:ext uri="{FF2B5EF4-FFF2-40B4-BE49-F238E27FC236}">
                <a16:creationId xmlns:a16="http://schemas.microsoft.com/office/drawing/2014/main" id="{06ADE322-AA03-AD56-6E80-21D1F9A4E3BC}"/>
              </a:ext>
            </a:extLst>
          </p:cNvPr>
          <p:cNvCxnSpPr>
            <a:cxnSpLocks/>
          </p:cNvCxnSpPr>
          <p:nvPr/>
        </p:nvCxnSpPr>
        <p:spPr>
          <a:xfrm>
            <a:off x="1924590" y="2982217"/>
            <a:ext cx="1064270" cy="17982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04A14FC-3AC9-4728-0D44-1BA5350C9A30}"/>
              </a:ext>
            </a:extLst>
          </p:cNvPr>
          <p:cNvCxnSpPr/>
          <p:nvPr/>
        </p:nvCxnSpPr>
        <p:spPr bwMode="auto">
          <a:xfrm flipH="1">
            <a:off x="4882045" y="108857"/>
            <a:ext cx="479090" cy="424543"/>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1FF16F64-2AFE-D5E2-DDDA-024F1308786B}"/>
              </a:ext>
            </a:extLst>
          </p:cNvPr>
          <p:cNvSpPr txBox="1"/>
          <p:nvPr/>
        </p:nvSpPr>
        <p:spPr>
          <a:xfrm>
            <a:off x="4575867" y="-91198"/>
            <a:ext cx="1302719"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Geodesy</a:t>
            </a:r>
          </a:p>
        </p:txBody>
      </p:sp>
      <p:sp>
        <p:nvSpPr>
          <p:cNvPr id="11" name="TextBox 10">
            <a:extLst>
              <a:ext uri="{FF2B5EF4-FFF2-40B4-BE49-F238E27FC236}">
                <a16:creationId xmlns:a16="http://schemas.microsoft.com/office/drawing/2014/main" id="{D8726F21-6194-368D-E3BD-B0DD6C88E323}"/>
              </a:ext>
            </a:extLst>
          </p:cNvPr>
          <p:cNvSpPr txBox="1"/>
          <p:nvPr/>
        </p:nvSpPr>
        <p:spPr>
          <a:xfrm>
            <a:off x="9196672" y="5303228"/>
            <a:ext cx="2793800" cy="307777"/>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Cryosphere/Glaciology</a:t>
            </a:r>
          </a:p>
        </p:txBody>
      </p:sp>
      <p:cxnSp>
        <p:nvCxnSpPr>
          <p:cNvPr id="13" name="Straight Arrow Connector 12">
            <a:extLst>
              <a:ext uri="{FF2B5EF4-FFF2-40B4-BE49-F238E27FC236}">
                <a16:creationId xmlns:a16="http://schemas.microsoft.com/office/drawing/2014/main" id="{68CCDFFD-2A22-86DC-3697-865C654521F5}"/>
              </a:ext>
            </a:extLst>
          </p:cNvPr>
          <p:cNvCxnSpPr>
            <a:cxnSpLocks/>
          </p:cNvCxnSpPr>
          <p:nvPr/>
        </p:nvCxnSpPr>
        <p:spPr>
          <a:xfrm flipH="1" flipV="1">
            <a:off x="6319467" y="5284732"/>
            <a:ext cx="2877205" cy="183287"/>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E6C18FE4-8534-82E3-4804-B84DDD3C93C3}"/>
              </a:ext>
            </a:extLst>
          </p:cNvPr>
          <p:cNvSpPr txBox="1"/>
          <p:nvPr/>
        </p:nvSpPr>
        <p:spPr>
          <a:xfrm>
            <a:off x="8812982" y="4890170"/>
            <a:ext cx="2793800" cy="307777"/>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Volcanology</a:t>
            </a:r>
          </a:p>
        </p:txBody>
      </p:sp>
      <p:pic>
        <p:nvPicPr>
          <p:cNvPr id="30" name="Picture 29">
            <a:extLst>
              <a:ext uri="{FF2B5EF4-FFF2-40B4-BE49-F238E27FC236}">
                <a16:creationId xmlns:a16="http://schemas.microsoft.com/office/drawing/2014/main" id="{F85D5459-2F82-04CC-E777-DF9DAAA318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1247" y="796809"/>
            <a:ext cx="954161" cy="574048"/>
          </a:xfrm>
          <a:prstGeom prst="rect">
            <a:avLst/>
          </a:prstGeom>
        </p:spPr>
      </p:pic>
      <p:pic>
        <p:nvPicPr>
          <p:cNvPr id="34" name="Picture 33">
            <a:extLst>
              <a:ext uri="{FF2B5EF4-FFF2-40B4-BE49-F238E27FC236}">
                <a16:creationId xmlns:a16="http://schemas.microsoft.com/office/drawing/2014/main" id="{18F1D4F2-49D6-D55B-86FE-0D4FEE1DD1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32464" y="845956"/>
            <a:ext cx="1039492" cy="574048"/>
          </a:xfrm>
          <a:prstGeom prst="rect">
            <a:avLst/>
          </a:prstGeom>
        </p:spPr>
      </p:pic>
      <p:pic>
        <p:nvPicPr>
          <p:cNvPr id="38" name="Picture 37">
            <a:extLst>
              <a:ext uri="{FF2B5EF4-FFF2-40B4-BE49-F238E27FC236}">
                <a16:creationId xmlns:a16="http://schemas.microsoft.com/office/drawing/2014/main" id="{2460807C-C510-7A5A-4F6C-899B3EA503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35949" y="847637"/>
            <a:ext cx="954523" cy="523220"/>
          </a:xfrm>
          <a:prstGeom prst="rect">
            <a:avLst/>
          </a:prstGeom>
        </p:spPr>
      </p:pic>
      <p:sp>
        <p:nvSpPr>
          <p:cNvPr id="39" name="TextBox 38">
            <a:extLst>
              <a:ext uri="{FF2B5EF4-FFF2-40B4-BE49-F238E27FC236}">
                <a16:creationId xmlns:a16="http://schemas.microsoft.com/office/drawing/2014/main" id="{18DCE28F-6A32-284B-495E-A3AF185687C9}"/>
              </a:ext>
            </a:extLst>
          </p:cNvPr>
          <p:cNvSpPr txBox="1"/>
          <p:nvPr/>
        </p:nvSpPr>
        <p:spPr>
          <a:xfrm>
            <a:off x="2639822" y="1302348"/>
            <a:ext cx="1352191" cy="523220"/>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NiSAR - Interferometer</a:t>
            </a:r>
          </a:p>
        </p:txBody>
      </p:sp>
      <p:sp>
        <p:nvSpPr>
          <p:cNvPr id="40" name="TextBox 39">
            <a:extLst>
              <a:ext uri="{FF2B5EF4-FFF2-40B4-BE49-F238E27FC236}">
                <a16:creationId xmlns:a16="http://schemas.microsoft.com/office/drawing/2014/main" id="{A85A2840-E491-C4E6-6C0A-5B02CAC84FE1}"/>
              </a:ext>
            </a:extLst>
          </p:cNvPr>
          <p:cNvSpPr txBox="1"/>
          <p:nvPr/>
        </p:nvSpPr>
        <p:spPr>
          <a:xfrm>
            <a:off x="9075129" y="1398494"/>
            <a:ext cx="954161" cy="523220"/>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ICESAT-2</a:t>
            </a:r>
          </a:p>
          <a:p>
            <a:r>
              <a:rPr lang="en-US" sz="1400" b="1" dirty="0">
                <a:latin typeface="Calibri" panose="020F0502020204030204" pitchFamily="34" charset="0"/>
                <a:cs typeface="Calibri" panose="020F0502020204030204" pitchFamily="34" charset="0"/>
              </a:rPr>
              <a:t>Altimeter</a:t>
            </a:r>
          </a:p>
        </p:txBody>
      </p:sp>
      <p:sp>
        <p:nvSpPr>
          <p:cNvPr id="41" name="TextBox 40">
            <a:extLst>
              <a:ext uri="{FF2B5EF4-FFF2-40B4-BE49-F238E27FC236}">
                <a16:creationId xmlns:a16="http://schemas.microsoft.com/office/drawing/2014/main" id="{9DDB0A05-48C2-F363-AAE9-F8E44223867E}"/>
              </a:ext>
            </a:extLst>
          </p:cNvPr>
          <p:cNvSpPr txBox="1"/>
          <p:nvPr/>
        </p:nvSpPr>
        <p:spPr>
          <a:xfrm>
            <a:off x="10993464" y="1392469"/>
            <a:ext cx="1039492" cy="523220"/>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GRACE -Gravimeter</a:t>
            </a:r>
          </a:p>
        </p:txBody>
      </p:sp>
      <p:pic>
        <p:nvPicPr>
          <p:cNvPr id="43" name="Picture 42">
            <a:extLst>
              <a:ext uri="{FF2B5EF4-FFF2-40B4-BE49-F238E27FC236}">
                <a16:creationId xmlns:a16="http://schemas.microsoft.com/office/drawing/2014/main" id="{B4F043F8-4271-F460-7E1A-5C885EB44E8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5631" y="841318"/>
            <a:ext cx="958924" cy="574578"/>
          </a:xfrm>
          <a:prstGeom prst="rect">
            <a:avLst/>
          </a:prstGeom>
        </p:spPr>
      </p:pic>
      <p:sp>
        <p:nvSpPr>
          <p:cNvPr id="44" name="TextBox 43">
            <a:extLst>
              <a:ext uri="{FF2B5EF4-FFF2-40B4-BE49-F238E27FC236}">
                <a16:creationId xmlns:a16="http://schemas.microsoft.com/office/drawing/2014/main" id="{735684F7-A035-CCE2-49DE-D2FB9FF64EA1}"/>
              </a:ext>
            </a:extLst>
          </p:cNvPr>
          <p:cNvSpPr txBox="1"/>
          <p:nvPr/>
        </p:nvSpPr>
        <p:spPr>
          <a:xfrm>
            <a:off x="10073826" y="1380105"/>
            <a:ext cx="1039492" cy="523220"/>
          </a:xfrm>
          <a:prstGeom prst="rect">
            <a:avLst/>
          </a:prstGeom>
          <a:noFill/>
        </p:spPr>
        <p:txBody>
          <a:bodyPr wrap="square">
            <a:spAutoFit/>
          </a:bodyPr>
          <a:lstStyle/>
          <a:p>
            <a:r>
              <a:rPr lang="en-US" sz="1400" b="1" dirty="0">
                <a:latin typeface="Calibri" panose="020F0502020204030204" pitchFamily="34" charset="0"/>
                <a:cs typeface="Calibri" panose="020F0502020204030204" pitchFamily="34" charset="0"/>
              </a:rPr>
              <a:t>SWOT -Altimeter</a:t>
            </a:r>
          </a:p>
        </p:txBody>
      </p:sp>
    </p:spTree>
    <p:extLst>
      <p:ext uri="{BB962C8B-B14F-4D97-AF65-F5344CB8AC3E}">
        <p14:creationId xmlns:p14="http://schemas.microsoft.com/office/powerpoint/2010/main" val="858892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2332E2-2036-0BD2-681E-134BA0B121CF}"/>
              </a:ext>
            </a:extLst>
          </p:cNvPr>
          <p:cNvSpPr txBox="1"/>
          <p:nvPr/>
        </p:nvSpPr>
        <p:spPr>
          <a:xfrm>
            <a:off x="1845392" y="1396335"/>
            <a:ext cx="8501216" cy="5078313"/>
          </a:xfrm>
          <a:prstGeom prst="rect">
            <a:avLst/>
          </a:prstGeom>
          <a:noFill/>
        </p:spPr>
        <p:txBody>
          <a:bodyPr wrap="square" rtlCol="0">
            <a:spAutoFit/>
          </a:bodyPr>
          <a:lstStyle/>
          <a:p>
            <a:r>
              <a:rPr lang="en-US" dirty="0">
                <a:effectLst/>
                <a:latin typeface="Helvetica" pitchFamily="2" charset="0"/>
              </a:rPr>
              <a:t>This project includes five years of funding for five graduate students, preferab</a:t>
            </a:r>
            <a:r>
              <a:rPr lang="en-US" dirty="0">
                <a:latin typeface="Helvetica" pitchFamily="2" charset="0"/>
              </a:rPr>
              <a:t>ly U.S. Citizens.</a:t>
            </a:r>
            <a:endParaRPr lang="en-US" dirty="0">
              <a:effectLst/>
              <a:latin typeface="Helvetica" pitchFamily="2" charset="0"/>
            </a:endParaRPr>
          </a:p>
          <a:p>
            <a:endParaRPr lang="en-US" dirty="0">
              <a:latin typeface="Helvetica" pitchFamily="2" charset="0"/>
            </a:endParaRPr>
          </a:p>
          <a:p>
            <a:r>
              <a:rPr lang="en-US" dirty="0">
                <a:latin typeface="Helvetica" pitchFamily="2" charset="0"/>
              </a:rPr>
              <a:t>The students are expected to follow the new Geodesy track with the existing Geophysics Curriculum Group and have a geodesy-related thesis. [One or more of the students will focus on  time dependent geodetic reference system for western North America based on combined GPS/GNSS and InSAR – will interact with NGS employees].</a:t>
            </a:r>
          </a:p>
          <a:p>
            <a:endParaRPr lang="en-US" dirty="0">
              <a:latin typeface="Helvetica" pitchFamily="2" charset="0"/>
            </a:endParaRPr>
          </a:p>
          <a:p>
            <a:r>
              <a:rPr lang="en-US" dirty="0">
                <a:latin typeface="Helvetica" pitchFamily="2" charset="0"/>
              </a:rPr>
              <a:t>Have already taken on two students (one first year, one second year)</a:t>
            </a:r>
          </a:p>
          <a:p>
            <a:endParaRPr lang="en-US" dirty="0">
              <a:latin typeface="Helvetica" pitchFamily="2" charset="0"/>
            </a:endParaRPr>
          </a:p>
          <a:p>
            <a:r>
              <a:rPr lang="en-US" dirty="0">
                <a:latin typeface="Helvetica" pitchFamily="2" charset="0"/>
              </a:rPr>
              <a:t>Currently evaluating pool of 2024-2025 PhD applicants to our geophysics program</a:t>
            </a:r>
          </a:p>
          <a:p>
            <a:endParaRPr lang="en-US" dirty="0">
              <a:latin typeface="Helvetica" pitchFamily="2" charset="0"/>
            </a:endParaRPr>
          </a:p>
          <a:p>
            <a:r>
              <a:rPr lang="en-US" dirty="0">
                <a:latin typeface="Helvetica" pitchFamily="2" charset="0"/>
              </a:rPr>
              <a:t>Forming internal and external education committees</a:t>
            </a:r>
          </a:p>
          <a:p>
            <a:endParaRPr lang="en-US" dirty="0">
              <a:latin typeface="Helvetica" pitchFamily="2" charset="0"/>
            </a:endParaRPr>
          </a:p>
          <a:p>
            <a:r>
              <a:rPr lang="en-US" dirty="0">
                <a:latin typeface="Helvetica" pitchFamily="2" charset="0"/>
              </a:rPr>
              <a:t>For five graduate student researchers: </a:t>
            </a:r>
          </a:p>
          <a:p>
            <a:r>
              <a:rPr lang="en-US" dirty="0">
                <a:latin typeface="Helvetica" pitchFamily="2" charset="0"/>
              </a:rPr>
              <a:t>Salary + benefits $202,809; tuition remission - $116,145 (Year 2 or project)</a:t>
            </a:r>
          </a:p>
          <a:p>
            <a:endParaRPr lang="en-US" dirty="0">
              <a:latin typeface="Helvetica" pitchFamily="2" charset="0"/>
            </a:endParaRPr>
          </a:p>
        </p:txBody>
      </p:sp>
      <p:sp>
        <p:nvSpPr>
          <p:cNvPr id="4" name="TextBox 3">
            <a:extLst>
              <a:ext uri="{FF2B5EF4-FFF2-40B4-BE49-F238E27FC236}">
                <a16:creationId xmlns:a16="http://schemas.microsoft.com/office/drawing/2014/main" id="{9A59ECC8-5F1F-3846-C694-D09AA04941A9}"/>
              </a:ext>
            </a:extLst>
          </p:cNvPr>
          <p:cNvSpPr txBox="1"/>
          <p:nvPr/>
        </p:nvSpPr>
        <p:spPr>
          <a:xfrm>
            <a:off x="4409335" y="573657"/>
            <a:ext cx="3014724" cy="461665"/>
          </a:xfrm>
          <a:prstGeom prst="rect">
            <a:avLst/>
          </a:prstGeom>
          <a:noFill/>
        </p:spPr>
        <p:txBody>
          <a:bodyPr wrap="square">
            <a:spAutoFit/>
          </a:bodyPr>
          <a:lstStyle/>
          <a:p>
            <a:pPr algn="l"/>
            <a:r>
              <a:rPr lang="en-US" sz="2400" b="1" i="0" dirty="0">
                <a:solidFill>
                  <a:srgbClr val="0070C0"/>
                </a:solidFill>
                <a:effectLst/>
                <a:latin typeface="Calibri" panose="020F0502020204030204" pitchFamily="34" charset="0"/>
                <a:cs typeface="Calibri" panose="020F0502020204030204" pitchFamily="34" charset="0"/>
              </a:rPr>
              <a:t>Geodesy Track at SIO</a:t>
            </a:r>
          </a:p>
        </p:txBody>
      </p:sp>
    </p:spTree>
    <p:extLst>
      <p:ext uri="{BB962C8B-B14F-4D97-AF65-F5344CB8AC3E}">
        <p14:creationId xmlns:p14="http://schemas.microsoft.com/office/powerpoint/2010/main" val="2579590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FEC0E02F-5B89-A1D6-5B3E-5FCC0CA0ECFF}"/>
              </a:ext>
            </a:extLst>
          </p:cNvPr>
          <p:cNvGraphicFramePr>
            <a:graphicFrameLocks noGrp="1"/>
          </p:cNvGraphicFramePr>
          <p:nvPr>
            <p:extLst>
              <p:ext uri="{D42A27DB-BD31-4B8C-83A1-F6EECF244321}">
                <p14:modId xmlns:p14="http://schemas.microsoft.com/office/powerpoint/2010/main" val="23197862"/>
              </p:ext>
            </p:extLst>
          </p:nvPr>
        </p:nvGraphicFramePr>
        <p:xfrm>
          <a:off x="2152139" y="866628"/>
          <a:ext cx="7646025" cy="3346792"/>
        </p:xfrm>
        <a:graphic>
          <a:graphicData uri="http://schemas.openxmlformats.org/drawingml/2006/table">
            <a:tbl>
              <a:tblPr firstRow="1" firstCol="1" bandRow="1"/>
              <a:tblGrid>
                <a:gridCol w="1222604">
                  <a:extLst>
                    <a:ext uri="{9D8B030D-6E8A-4147-A177-3AD203B41FA5}">
                      <a16:colId xmlns:a16="http://schemas.microsoft.com/office/drawing/2014/main" val="909338854"/>
                    </a:ext>
                  </a:extLst>
                </a:gridCol>
                <a:gridCol w="4378183">
                  <a:extLst>
                    <a:ext uri="{9D8B030D-6E8A-4147-A177-3AD203B41FA5}">
                      <a16:colId xmlns:a16="http://schemas.microsoft.com/office/drawing/2014/main" val="3678803928"/>
                    </a:ext>
                  </a:extLst>
                </a:gridCol>
                <a:gridCol w="2045238">
                  <a:extLst>
                    <a:ext uri="{9D8B030D-6E8A-4147-A177-3AD203B41FA5}">
                      <a16:colId xmlns:a16="http://schemas.microsoft.com/office/drawing/2014/main" val="3462590189"/>
                    </a:ext>
                  </a:extLst>
                </a:gridCol>
              </a:tblGrid>
              <a:tr h="611953">
                <a:tc>
                  <a:txBody>
                    <a:bodyPr/>
                    <a:lstStyle/>
                    <a:p>
                      <a:pPr marL="0" marR="0">
                        <a:lnSpc>
                          <a:spcPct val="107000"/>
                        </a:lnSpc>
                        <a:spcBef>
                          <a:spcPts val="0"/>
                        </a:spcBef>
                        <a:spcAft>
                          <a:spcPts val="0"/>
                        </a:spcAft>
                      </a:pPr>
                      <a:r>
                        <a:rPr lang="en-US" sz="1600" b="1" kern="0" dirty="0">
                          <a:effectLst/>
                          <a:latin typeface="Calibri" panose="020F0502020204030204" pitchFamily="34" charset="0"/>
                          <a:ea typeface="Calibri" panose="020F0502020204030204" pitchFamily="34" charset="0"/>
                          <a:cs typeface="Calibri" panose="020F0502020204030204" pitchFamily="34" charset="0"/>
                        </a:rPr>
                        <a:t>SIO course number</a:t>
                      </a:r>
                      <a:endParaRPr lang="en-US" sz="1600" b="1"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kern="0" dirty="0">
                          <a:effectLst/>
                          <a:latin typeface="Calibri" panose="020F0502020204030204" pitchFamily="34" charset="0"/>
                          <a:ea typeface="Calibri" panose="020F0502020204030204" pitchFamily="34" charset="0"/>
                          <a:cs typeface="Calibri" panose="020F0502020204030204" pitchFamily="34" charset="0"/>
                        </a:rPr>
                        <a:t>Title</a:t>
                      </a:r>
                      <a:endParaRPr lang="en-US" sz="1600" b="1"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b="1" kern="0" dirty="0">
                          <a:effectLst/>
                          <a:latin typeface="Calibri" panose="020F0502020204030204" pitchFamily="34" charset="0"/>
                          <a:ea typeface="Calibri" panose="020F0502020204030204" pitchFamily="34" charset="0"/>
                          <a:cs typeface="Calibri" panose="020F0502020204030204" pitchFamily="34" charset="0"/>
                        </a:rPr>
                        <a:t>Instructor(s)</a:t>
                      </a:r>
                      <a:endParaRPr lang="en-US" sz="1600" b="1"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6798857"/>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229</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Reference Frames and Global Gravity</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Borsa/Bock</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738131"/>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(new)</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GNSS Geodesy (new in 2024)</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Haase</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625525"/>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236</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Satellite Remote Sensing</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Fricker/Sandwell</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203664"/>
                  </a:ext>
                </a:extLst>
              </a:tr>
              <a:tr h="315326">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237</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Space Geodesy Seminar</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Fialko/Haase/Sandwell</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729861"/>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(new)</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Radar Interferometry</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Sandwell/Mellors</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9070761"/>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(new)</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Geodetic Field Work and Aircraft Gravity</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Greenbaum</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5499484"/>
                  </a:ext>
                </a:extLst>
              </a:tr>
              <a:tr h="331462">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239</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Seafloor Geodesy </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Zumberge/Sandwell</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164597"/>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223 A/B</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Geophysical Data Analysis</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Agnew</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399348"/>
                  </a:ext>
                </a:extLst>
              </a:tr>
              <a:tr h="298293">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210 </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i="1" kern="0" dirty="0">
                          <a:effectLst/>
                          <a:latin typeface="Calibri" panose="020F0502020204030204" pitchFamily="34" charset="0"/>
                          <a:ea typeface="Calibri" panose="020F0502020204030204" pitchFamily="34" charset="0"/>
                          <a:cs typeface="Calibri" panose="020F0502020204030204" pitchFamily="34" charset="0"/>
                        </a:rPr>
                        <a:t>Introduction to Physical Oceanography</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600" kern="0" dirty="0">
                          <a:effectLst/>
                          <a:latin typeface="Calibri" panose="020F0502020204030204" pitchFamily="34" charset="0"/>
                          <a:ea typeface="Calibri" panose="020F0502020204030204" pitchFamily="34" charset="0"/>
                          <a:cs typeface="Calibri" panose="020F0502020204030204" pitchFamily="34" charset="0"/>
                        </a:rPr>
                        <a:t>Talley</a:t>
                      </a:r>
                      <a:endParaRPr lang="en-US" sz="1600" kern="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138357"/>
                  </a:ext>
                </a:extLst>
              </a:tr>
            </a:tbl>
          </a:graphicData>
        </a:graphic>
      </p:graphicFrame>
      <p:sp>
        <p:nvSpPr>
          <p:cNvPr id="6" name="Rectangle 2">
            <a:extLst>
              <a:ext uri="{FF2B5EF4-FFF2-40B4-BE49-F238E27FC236}">
                <a16:creationId xmlns:a16="http://schemas.microsoft.com/office/drawing/2014/main" id="{13E7C249-74FC-BEE2-6A32-370208F88F45}"/>
              </a:ext>
            </a:extLst>
          </p:cNvPr>
          <p:cNvSpPr txBox="1">
            <a:spLocks noChangeArrowheads="1"/>
          </p:cNvSpPr>
          <p:nvPr/>
        </p:nvSpPr>
        <p:spPr>
          <a:xfrm>
            <a:off x="1408696" y="234307"/>
            <a:ext cx="9374608"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Geodesy Curriculum at SIO (PhD, MSc)</a:t>
            </a:r>
          </a:p>
        </p:txBody>
      </p:sp>
      <p:sp>
        <p:nvSpPr>
          <p:cNvPr id="3" name="TextBox 2">
            <a:extLst>
              <a:ext uri="{FF2B5EF4-FFF2-40B4-BE49-F238E27FC236}">
                <a16:creationId xmlns:a16="http://schemas.microsoft.com/office/drawing/2014/main" id="{FC14F9C7-0C8E-0083-5187-730B7B255A51}"/>
              </a:ext>
            </a:extLst>
          </p:cNvPr>
          <p:cNvSpPr txBox="1"/>
          <p:nvPr/>
        </p:nvSpPr>
        <p:spPr>
          <a:xfrm>
            <a:off x="1174483" y="5359051"/>
            <a:ext cx="9843034" cy="1264642"/>
          </a:xfrm>
          <a:prstGeom prst="rect">
            <a:avLst/>
          </a:prstGeom>
          <a:noFill/>
        </p:spPr>
        <p:txBody>
          <a:bodyPr wrap="square">
            <a:spAutoFit/>
          </a:bodyPr>
          <a:lstStyle/>
          <a:p>
            <a:pPr algn="ctr">
              <a:lnSpc>
                <a:spcPct val="107000"/>
              </a:lnSpc>
            </a:pPr>
            <a:r>
              <a:rPr lang="en-US" sz="1800" b="1" kern="0" dirty="0">
                <a:effectLst/>
                <a:latin typeface="Calibri" panose="020F0502020204030204" pitchFamily="34" charset="0"/>
                <a:ea typeface="Calibri" panose="020F0502020204030204" pitchFamily="34" charset="0"/>
                <a:cs typeface="Calibri" panose="020F0502020204030204" pitchFamily="34" charset="0"/>
              </a:rPr>
              <a:t>SIO Faculty: </a:t>
            </a:r>
            <a:r>
              <a:rPr lang="en-US" sz="1800" kern="0" dirty="0">
                <a:effectLst/>
                <a:latin typeface="Calibri" panose="020F0502020204030204" pitchFamily="34" charset="0"/>
                <a:ea typeface="Calibri" panose="020F0502020204030204" pitchFamily="34" charset="0"/>
                <a:cs typeface="Calibri" panose="020F0502020204030204" pitchFamily="34" charset="0"/>
              </a:rPr>
              <a:t>David Sandwell, Jennifer Haase,</a:t>
            </a:r>
            <a:r>
              <a:rPr lang="en-US" kern="100" dirty="0">
                <a:latin typeface="Calibri" panose="020F0502020204030204" pitchFamily="34" charset="0"/>
                <a:ea typeface="Calibri" panose="020F0502020204030204" pitchFamily="34" charset="0"/>
                <a:cs typeface="Calibri" panose="020F0502020204030204" pitchFamily="34" charset="0"/>
              </a:rPr>
              <a:t> Yehuda Bock, </a:t>
            </a:r>
            <a:r>
              <a:rPr lang="en-US" sz="1800" kern="0" dirty="0">
                <a:effectLst/>
                <a:latin typeface="Calibri" panose="020F0502020204030204" pitchFamily="34" charset="0"/>
                <a:ea typeface="Calibri" panose="020F0502020204030204" pitchFamily="34" charset="0"/>
                <a:cs typeface="Calibri" panose="020F0502020204030204" pitchFamily="34" charset="0"/>
              </a:rPr>
              <a:t>Adrian Borsa, Yuri Fialko, Jamin Greenbaum, </a:t>
            </a:r>
            <a:r>
              <a:rPr lang="en-US" sz="1800" kern="100" dirty="0">
                <a:effectLst/>
                <a:latin typeface="Calibri" panose="020F0502020204030204" pitchFamily="34" charset="0"/>
                <a:ea typeface="Calibri" panose="020F0502020204030204" pitchFamily="34" charset="0"/>
                <a:cs typeface="Calibri" panose="020F0502020204030204" pitchFamily="34" charset="0"/>
              </a:rPr>
              <a:t>Matthew Mazloff, </a:t>
            </a:r>
            <a:r>
              <a:rPr lang="en-US" sz="1800" kern="0" dirty="0">
                <a:effectLst/>
                <a:latin typeface="Calibri" panose="020F0502020204030204" pitchFamily="34" charset="0"/>
                <a:ea typeface="Calibri" panose="020F0502020204030204" pitchFamily="34" charset="0"/>
                <a:cs typeface="Calibri" panose="020F0502020204030204" pitchFamily="34" charset="0"/>
              </a:rPr>
              <a:t>Mark Merrifield,</a:t>
            </a:r>
            <a:r>
              <a:rPr lang="en-US" sz="1800" kern="100" dirty="0">
                <a:effectLst/>
                <a:latin typeface="Calibri" panose="020F0502020204030204" pitchFamily="34" charset="0"/>
                <a:ea typeface="Calibri" panose="020F0502020204030204" pitchFamily="34" charset="0"/>
                <a:cs typeface="Calibri" panose="020F0502020204030204" pitchFamily="34" charset="0"/>
              </a:rPr>
              <a:t> </a:t>
            </a:r>
            <a:r>
              <a:rPr lang="en-US" sz="1800" kern="0" dirty="0">
                <a:effectLst/>
                <a:latin typeface="Calibri" panose="020F0502020204030204" pitchFamily="34" charset="0"/>
                <a:ea typeface="Calibri" panose="020F0502020204030204" pitchFamily="34" charset="0"/>
                <a:cs typeface="Calibri" panose="020F0502020204030204" pitchFamily="34" charset="0"/>
              </a:rPr>
              <a:t>Mark Zumberge, Helen Fricker, Robert Mellors</a:t>
            </a:r>
          </a:p>
          <a:p>
            <a:pPr algn="ctr">
              <a:lnSpc>
                <a:spcPct val="107000"/>
              </a:lnSpc>
            </a:pPr>
            <a:r>
              <a:rPr lang="en-US" b="1" kern="0" dirty="0">
                <a:latin typeface="Calibri" panose="020F0502020204030204" pitchFamily="34" charset="0"/>
                <a:ea typeface="Calibri" panose="020F0502020204030204" pitchFamily="34" charset="0"/>
                <a:cs typeface="Calibri" panose="020F0502020204030204" pitchFamily="34" charset="0"/>
              </a:rPr>
              <a:t>Collaborators: </a:t>
            </a:r>
            <a:r>
              <a:rPr lang="en-US" sz="1800" dirty="0">
                <a:effectLst/>
                <a:latin typeface="Calibri" panose="020F0502020204030204" pitchFamily="34" charset="0"/>
                <a:ea typeface="Calibri" panose="020F0502020204030204" pitchFamily="34" charset="0"/>
                <a:cs typeface="Calibri" panose="020F0502020204030204" pitchFamily="34" charset="0"/>
              </a:rPr>
              <a:t>Humberto Gallegos, East Los Angeles City College</a:t>
            </a:r>
          </a:p>
          <a:p>
            <a:pPr algn="ctr">
              <a:lnSpc>
                <a:spcPct val="107000"/>
              </a:lnSpc>
            </a:pPr>
            <a:r>
              <a:rPr lang="en-US" b="1" kern="0" dirty="0">
                <a:latin typeface="Calibri" panose="020F0502020204030204" pitchFamily="34" charset="0"/>
                <a:ea typeface="Calibri" panose="020F0502020204030204" pitchFamily="34" charset="0"/>
                <a:cs typeface="Calibri" panose="020F0502020204030204" pitchFamily="34" charset="0"/>
              </a:rPr>
              <a:t>NGS: </a:t>
            </a:r>
            <a:r>
              <a:rPr lang="en-US" kern="0" dirty="0">
                <a:latin typeface="Calibri" panose="020F0502020204030204" pitchFamily="34" charset="0"/>
                <a:ea typeface="Calibri" panose="020F0502020204030204" pitchFamily="34" charset="0"/>
                <a:cs typeface="Calibri" panose="020F0502020204030204" pitchFamily="34" charset="0"/>
              </a:rPr>
              <a:t>Jacob Heck (Subject Matter Expert); Dana Caccamise, Pacific Southwest Regional Advisor (CA, NV)</a:t>
            </a:r>
            <a:endParaRPr lang="en-US" sz="1800" kern="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F587715-85B5-C538-65DA-2E322F9B4654}"/>
              </a:ext>
            </a:extLst>
          </p:cNvPr>
          <p:cNvSpPr txBox="1"/>
          <p:nvPr/>
        </p:nvSpPr>
        <p:spPr>
          <a:xfrm>
            <a:off x="2152138" y="4213420"/>
            <a:ext cx="7646025" cy="1134478"/>
          </a:xfrm>
          <a:prstGeom prst="rect">
            <a:avLst/>
          </a:prstGeom>
          <a:noFill/>
        </p:spPr>
        <p:txBody>
          <a:bodyPr wrap="square">
            <a:spAutoFit/>
          </a:bodyPr>
          <a:lstStyle/>
          <a:p>
            <a:pPr marR="0" lvl="0" algn="just">
              <a:lnSpc>
                <a:spcPct val="107000"/>
              </a:lnSpc>
              <a:spcBef>
                <a:spcPts val="0"/>
              </a:spcBef>
              <a:spcAft>
                <a:spcPts val="0"/>
              </a:spcAft>
            </a:pPr>
            <a:r>
              <a:rPr lang="en-US" sz="1600" kern="0" dirty="0">
                <a:ea typeface="Calibri" panose="020F0502020204030204" pitchFamily="34" charset="0"/>
                <a:cs typeface="Arial" panose="020B0604020202020204" pitchFamily="34" charset="0"/>
              </a:rPr>
              <a:t>C</a:t>
            </a:r>
            <a:r>
              <a:rPr lang="en-US" sz="1600" kern="0" dirty="0">
                <a:effectLst/>
                <a:ea typeface="Calibri" panose="020F0502020204030204" pitchFamily="34" charset="0"/>
                <a:cs typeface="Arial" panose="020B0604020202020204" pitchFamily="34" charset="0"/>
              </a:rPr>
              <a:t>urriculum will include 9 graduate courses including six that are already offered in the Geophysics Curricular group (upgraded with additional material) and three more in development; includes support for five graduate students to enhance the nation’s pool of geodetic scientists. </a:t>
            </a:r>
            <a:endParaRPr lang="en-US" sz="1600" kern="100" dirty="0">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70356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67358B-6ADC-3C50-7D50-417B59347419}"/>
              </a:ext>
            </a:extLst>
          </p:cNvPr>
          <p:cNvPicPr>
            <a:picLocks noChangeAspect="1"/>
          </p:cNvPicPr>
          <p:nvPr/>
        </p:nvPicPr>
        <p:blipFill>
          <a:blip r:embed="rId2"/>
          <a:stretch>
            <a:fillRect/>
          </a:stretch>
        </p:blipFill>
        <p:spPr>
          <a:xfrm>
            <a:off x="6537933" y="688655"/>
            <a:ext cx="5054600" cy="4165600"/>
          </a:xfrm>
          <a:prstGeom prst="rect">
            <a:avLst/>
          </a:prstGeom>
        </p:spPr>
      </p:pic>
      <p:sp>
        <p:nvSpPr>
          <p:cNvPr id="2" name="Rectangle 2">
            <a:extLst>
              <a:ext uri="{FF2B5EF4-FFF2-40B4-BE49-F238E27FC236}">
                <a16:creationId xmlns:a16="http://schemas.microsoft.com/office/drawing/2014/main" id="{A2268413-6F24-A8D1-EDB5-0158FC722CA7}"/>
              </a:ext>
            </a:extLst>
          </p:cNvPr>
          <p:cNvSpPr txBox="1">
            <a:spLocks noChangeArrowheads="1"/>
          </p:cNvSpPr>
          <p:nvPr/>
        </p:nvSpPr>
        <p:spPr>
          <a:xfrm>
            <a:off x="1408696" y="151312"/>
            <a:ext cx="9374608" cy="537343"/>
          </a:xfrm>
          <a:prstGeom prst="rect">
            <a:avLst/>
          </a:prstGeom>
          <a:extLst>
            <a:ext uri="{91240B29-F687-4F45-9708-019B960494DF}">
              <a14:hiddenLine xmlns:a14="http://schemas.microsoft.com/office/drawing/2010/main" w="38100">
                <a:solidFill>
                  <a:srgbClr val="000000"/>
                </a:solidFill>
                <a:miter lim="800000"/>
                <a:headEnd/>
                <a:tailEnd/>
              </a14:hiddenLine>
            </a:ext>
          </a:extLst>
        </p:spPr>
        <p:txBody>
          <a:bodyPr/>
          <a:lstStyle>
            <a:lvl1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mj-lt"/>
                <a:ea typeface="+mj-ea"/>
                <a:cs typeface="+mj-cs"/>
              </a:defRPr>
            </a:lvl1pPr>
            <a:lvl2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2pPr>
            <a:lvl3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3pPr>
            <a:lvl4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4pPr>
            <a:lvl5pPr algn="ctr" defTabSz="449263" rtl="0" eaLnBrk="0" fontAlgn="base" hangingPunct="0">
              <a:spcBef>
                <a:spcPct val="0"/>
              </a:spcBef>
              <a:spcAft>
                <a:spcPct val="0"/>
              </a:spcAft>
              <a:buClr>
                <a:srgbClr val="9A2859"/>
              </a:buClr>
              <a:buSzPct val="100000"/>
              <a:buFont typeface="Times New Roman" pitchFamily="18" charset="0"/>
              <a:defRPr sz="3600">
                <a:solidFill>
                  <a:srgbClr val="9A2859"/>
                </a:solidFill>
                <a:latin typeface="Times New Roman" pitchFamily="18" charset="0"/>
              </a:defRPr>
            </a:lvl5pPr>
            <a:lvl6pPr marL="4572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6pPr>
            <a:lvl7pPr marL="9144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7pPr>
            <a:lvl8pPr marL="13716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8pPr>
            <a:lvl9pPr marL="1828800" algn="l" defTabSz="449263" rtl="0" eaLnBrk="0" fontAlgn="base" hangingPunct="0">
              <a:spcBef>
                <a:spcPct val="0"/>
              </a:spcBef>
              <a:spcAft>
                <a:spcPct val="0"/>
              </a:spcAft>
              <a:buClr>
                <a:srgbClr val="9A2859"/>
              </a:buClr>
              <a:buSzPct val="100000"/>
              <a:buFont typeface="Times New Roman" pitchFamily="18" charset="0"/>
              <a:defRPr sz="4400">
                <a:solidFill>
                  <a:srgbClr val="000000"/>
                </a:solidFill>
                <a:latin typeface="Times New Roman" pitchFamily="18" charset="0"/>
              </a:defRPr>
            </a:lvl9pPr>
          </a:lstStyle>
          <a:p>
            <a:pPr marL="0" marR="0" lvl="0" indent="0" algn="ctr" defTabSz="449263" rtl="0" eaLnBrk="0" fontAlgn="base" latinLnBrk="0" hangingPunct="0">
              <a:lnSpc>
                <a:spcPct val="100000"/>
              </a:lnSpc>
              <a:spcBef>
                <a:spcPct val="0"/>
              </a:spcBef>
              <a:spcAft>
                <a:spcPct val="0"/>
              </a:spcAft>
              <a:buClr>
                <a:srgbClr val="9A2859"/>
              </a:buClr>
              <a:buSzPct val="100000"/>
              <a:buFont typeface="Times New Roman" pitchFamily="18" charset="0"/>
              <a:buNone/>
              <a:tabLst/>
              <a:defRPr/>
            </a:pPr>
            <a:r>
              <a:rPr kumimoji="0" lang="en-US" sz="2400" b="1" i="0" u="none" strike="noStrike" kern="0" cap="none" spc="0" normalizeH="0" baseline="0" noProof="0" dirty="0">
                <a:ln>
                  <a:noFill/>
                </a:ln>
                <a:solidFill>
                  <a:srgbClr val="3333CC"/>
                </a:solidFill>
                <a:effectLst/>
                <a:uLnTx/>
                <a:uFillTx/>
                <a:latin typeface="+mn-lt"/>
                <a:cs typeface="Arial" panose="020B0604020202020204" pitchFamily="34" charset="0"/>
              </a:rPr>
              <a:t>Geodesy Courses - 1</a:t>
            </a:r>
          </a:p>
        </p:txBody>
      </p:sp>
      <p:grpSp>
        <p:nvGrpSpPr>
          <p:cNvPr id="6" name="Group 5">
            <a:extLst>
              <a:ext uri="{FF2B5EF4-FFF2-40B4-BE49-F238E27FC236}">
                <a16:creationId xmlns:a16="http://schemas.microsoft.com/office/drawing/2014/main" id="{1DE41047-5C7C-C190-B6BC-B25244FC8530}"/>
              </a:ext>
            </a:extLst>
          </p:cNvPr>
          <p:cNvGrpSpPr/>
          <p:nvPr/>
        </p:nvGrpSpPr>
        <p:grpSpPr>
          <a:xfrm>
            <a:off x="367342" y="884983"/>
            <a:ext cx="5537200" cy="4025900"/>
            <a:chOff x="367342" y="884983"/>
            <a:chExt cx="5537200" cy="4025900"/>
          </a:xfrm>
        </p:grpSpPr>
        <p:pic>
          <p:nvPicPr>
            <p:cNvPr id="5" name="Picture 4">
              <a:extLst>
                <a:ext uri="{FF2B5EF4-FFF2-40B4-BE49-F238E27FC236}">
                  <a16:creationId xmlns:a16="http://schemas.microsoft.com/office/drawing/2014/main" id="{74EC157E-09B8-019B-1E24-5A109CE00203}"/>
                </a:ext>
              </a:extLst>
            </p:cNvPr>
            <p:cNvPicPr>
              <a:picLocks noChangeAspect="1"/>
            </p:cNvPicPr>
            <p:nvPr/>
          </p:nvPicPr>
          <p:blipFill>
            <a:blip r:embed="rId3"/>
            <a:stretch>
              <a:fillRect/>
            </a:stretch>
          </p:blipFill>
          <p:spPr>
            <a:xfrm>
              <a:off x="367342" y="884983"/>
              <a:ext cx="5537200" cy="3683000"/>
            </a:xfrm>
            <a:prstGeom prst="rect">
              <a:avLst/>
            </a:prstGeom>
          </p:spPr>
        </p:pic>
        <p:pic>
          <p:nvPicPr>
            <p:cNvPr id="7" name="Picture 6">
              <a:extLst>
                <a:ext uri="{FF2B5EF4-FFF2-40B4-BE49-F238E27FC236}">
                  <a16:creationId xmlns:a16="http://schemas.microsoft.com/office/drawing/2014/main" id="{3E225CDA-6573-76B6-B329-5EA897472EC5}"/>
                </a:ext>
              </a:extLst>
            </p:cNvPr>
            <p:cNvPicPr>
              <a:picLocks noChangeAspect="1"/>
            </p:cNvPicPr>
            <p:nvPr/>
          </p:nvPicPr>
          <p:blipFill>
            <a:blip r:embed="rId4"/>
            <a:stretch>
              <a:fillRect/>
            </a:stretch>
          </p:blipFill>
          <p:spPr>
            <a:xfrm>
              <a:off x="474956" y="4225083"/>
              <a:ext cx="5054600" cy="685800"/>
            </a:xfrm>
            <a:prstGeom prst="rect">
              <a:avLst/>
            </a:prstGeom>
          </p:spPr>
        </p:pic>
        <p:sp>
          <p:nvSpPr>
            <p:cNvPr id="4" name="Rectangle 3">
              <a:extLst>
                <a:ext uri="{FF2B5EF4-FFF2-40B4-BE49-F238E27FC236}">
                  <a16:creationId xmlns:a16="http://schemas.microsoft.com/office/drawing/2014/main" id="{B490A83D-C3C9-D7D5-5A2F-B601CC0AC4A8}"/>
                </a:ext>
              </a:extLst>
            </p:cNvPr>
            <p:cNvSpPr/>
            <p:nvPr/>
          </p:nvSpPr>
          <p:spPr>
            <a:xfrm>
              <a:off x="2785906" y="3271156"/>
              <a:ext cx="914400" cy="2503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419832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ontent Slides">
  <a:themeElements>
    <a:clrScheme name="Custom 3">
      <a:dk1>
        <a:srgbClr val="464749"/>
      </a:dk1>
      <a:lt1>
        <a:srgbClr val="FFFFFF"/>
      </a:lt1>
      <a:dk2>
        <a:srgbClr val="101D3A"/>
      </a:dk2>
      <a:lt2>
        <a:srgbClr val="FFFFFF"/>
      </a:lt2>
      <a:accent1>
        <a:srgbClr val="006995"/>
      </a:accent1>
      <a:accent2>
        <a:srgbClr val="F3E500"/>
      </a:accent2>
      <a:accent3>
        <a:srgbClr val="182B48"/>
      </a:accent3>
      <a:accent4>
        <a:srgbClr val="B4B5BD"/>
      </a:accent4>
      <a:accent5>
        <a:srgbClr val="00C5D6"/>
      </a:accent5>
      <a:accent6>
        <a:srgbClr val="6D953A"/>
      </a:accent6>
      <a:hlink>
        <a:srgbClr val="006995"/>
      </a:hlink>
      <a:folHlink>
        <a:srgbClr val="00C5D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UCSDHealth-16x9" id="{6D9D32FB-35C8-1345-8EFA-FDD3A2A06C29}" vid="{D1FA57BC-5BD4-D841-879B-304073B8C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28345</TotalTime>
  <Words>3108</Words>
  <Application>Microsoft Office PowerPoint</Application>
  <PresentationFormat>Widescreen</PresentationFormat>
  <Paragraphs>356</Paragraphs>
  <Slides>31</Slides>
  <Notes>16</Notes>
  <HiddenSlides>0</HiddenSlides>
  <MMClips>2</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31</vt:i4>
      </vt:variant>
    </vt:vector>
  </HeadingPairs>
  <TitlesOfParts>
    <vt:vector size="44" baseType="lpstr">
      <vt:lpstr>Arial</vt:lpstr>
      <vt:lpstr>Calibri</vt:lpstr>
      <vt:lpstr>Calibri</vt:lpstr>
      <vt:lpstr>Calibri Light</vt:lpstr>
      <vt:lpstr>Cambria</vt:lpstr>
      <vt:lpstr>Cambria Math</vt:lpstr>
      <vt:lpstr>Geneva</vt:lpstr>
      <vt:lpstr>Helvetica</vt:lpstr>
      <vt:lpstr>Times New Roman</vt:lpstr>
      <vt:lpstr>Office Theme</vt:lpstr>
      <vt:lpstr>Default Design</vt:lpstr>
      <vt:lpstr>Content Slides</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Yehuda Bock</dc:creator>
  <cp:lastModifiedBy>Yehuda Bock</cp:lastModifiedBy>
  <cp:revision>1299</cp:revision>
  <cp:lastPrinted>2023-11-02T15:50:07Z</cp:lastPrinted>
  <dcterms:created xsi:type="dcterms:W3CDTF">2021-01-18T17:47:36Z</dcterms:created>
  <dcterms:modified xsi:type="dcterms:W3CDTF">2024-01-11T02:50:45Z</dcterms:modified>
</cp:coreProperties>
</file>